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74"/>
  </p:notesMasterIdLst>
  <p:sldIdLst>
    <p:sldId id="620" r:id="rId2"/>
    <p:sldId id="645" r:id="rId3"/>
    <p:sldId id="658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688" r:id="rId23"/>
    <p:sldId id="689" r:id="rId24"/>
    <p:sldId id="690" r:id="rId25"/>
    <p:sldId id="691" r:id="rId26"/>
    <p:sldId id="692" r:id="rId27"/>
    <p:sldId id="693" r:id="rId28"/>
    <p:sldId id="694" r:id="rId29"/>
    <p:sldId id="695" r:id="rId30"/>
    <p:sldId id="696" r:id="rId31"/>
    <p:sldId id="697" r:id="rId32"/>
    <p:sldId id="698" r:id="rId33"/>
    <p:sldId id="699" r:id="rId34"/>
    <p:sldId id="700" r:id="rId35"/>
    <p:sldId id="701" r:id="rId36"/>
    <p:sldId id="702" r:id="rId37"/>
    <p:sldId id="703" r:id="rId38"/>
    <p:sldId id="674" r:id="rId39"/>
    <p:sldId id="675" r:id="rId40"/>
    <p:sldId id="657" r:id="rId41"/>
    <p:sldId id="687" r:id="rId42"/>
    <p:sldId id="704" r:id="rId43"/>
    <p:sldId id="649" r:id="rId44"/>
    <p:sldId id="648" r:id="rId45"/>
    <p:sldId id="647" r:id="rId46"/>
    <p:sldId id="650" r:id="rId47"/>
    <p:sldId id="705" r:id="rId48"/>
    <p:sldId id="676" r:id="rId49"/>
    <p:sldId id="677" r:id="rId50"/>
    <p:sldId id="646" r:id="rId51"/>
    <p:sldId id="711" r:id="rId52"/>
    <p:sldId id="623" r:id="rId53"/>
    <p:sldId id="707" r:id="rId54"/>
    <p:sldId id="627" r:id="rId55"/>
    <p:sldId id="708" r:id="rId56"/>
    <p:sldId id="638" r:id="rId57"/>
    <p:sldId id="683" r:id="rId58"/>
    <p:sldId id="709" r:id="rId59"/>
    <p:sldId id="644" r:id="rId60"/>
    <p:sldId id="712" r:id="rId61"/>
    <p:sldId id="652" r:id="rId62"/>
    <p:sldId id="714" r:id="rId63"/>
    <p:sldId id="681" r:id="rId64"/>
    <p:sldId id="656" r:id="rId65"/>
    <p:sldId id="633" r:id="rId66"/>
    <p:sldId id="713" r:id="rId67"/>
    <p:sldId id="635" r:id="rId68"/>
    <p:sldId id="636" r:id="rId69"/>
    <p:sldId id="655" r:id="rId70"/>
    <p:sldId id="678" r:id="rId71"/>
    <p:sldId id="679" r:id="rId72"/>
    <p:sldId id="680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A364CD-0BF6-9E66-37AB-C6E23454B9E3}" name="Sandra Veldhuyzen - Treur" initials="SVT" userId="S::s.veldhuyzen@nieuwkoop.nl::9859bdb1-0d0a-437a-8881-cfcaf369d4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306EE-A388-4B52-9C50-FC2018C9AF62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5F321-67FF-471C-9119-8D185F6FB6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028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709A8641-AE8A-67E5-EE2D-A8153FC739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274D04-0B3F-489D-BF05-FC0D78D344D6}" type="slidenum">
              <a:rPr lang="nl-NL" altLang="nl-NL"/>
              <a:pPr/>
              <a:t>4</a:t>
            </a:fld>
            <a:endParaRPr lang="nl-NL" altLang="nl-NL"/>
          </a:p>
        </p:txBody>
      </p:sp>
      <p:sp>
        <p:nvSpPr>
          <p:cNvPr id="21505" name="Rectangle 1">
            <a:extLst>
              <a:ext uri="{FF2B5EF4-FFF2-40B4-BE49-F238E27FC236}">
                <a16:creationId xmlns:a16="http://schemas.microsoft.com/office/drawing/2014/main" id="{EBF2E0C1-057C-4278-4204-E691FEDC635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086600" cy="3967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EF026995-16F2-8729-BA5C-30F74834B72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07100" cy="47704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303EB4B4-ADFE-F0F2-ADB1-697CEA8E88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E89C91-C728-446D-BECB-DA0F42A97126}" type="slidenum">
              <a:rPr lang="nl-NL" altLang="nl-NL"/>
              <a:pPr/>
              <a:t>13</a:t>
            </a:fld>
            <a:endParaRPr lang="nl-NL" altLang="nl-NL"/>
          </a:p>
        </p:txBody>
      </p:sp>
      <p:sp>
        <p:nvSpPr>
          <p:cNvPr id="30721" name="Rectangle 1">
            <a:extLst>
              <a:ext uri="{FF2B5EF4-FFF2-40B4-BE49-F238E27FC236}">
                <a16:creationId xmlns:a16="http://schemas.microsoft.com/office/drawing/2014/main" id="{22FFFB2C-804D-2CDC-58D0-4197D9A2E94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C2B579D6-9BEB-028E-BBF3-73B682F86F9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E448E8B3-C565-4EAA-44B8-4D4A36F3031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14BBAE-2141-41E9-83A0-0F7881E835DD}" type="slidenum">
              <a:rPr lang="nl-NL" altLang="nl-NL"/>
              <a:pPr/>
              <a:t>14</a:t>
            </a:fld>
            <a:endParaRPr lang="nl-NL" altLang="nl-NL"/>
          </a:p>
        </p:txBody>
      </p:sp>
      <p:sp>
        <p:nvSpPr>
          <p:cNvPr id="31745" name="Rectangle 1">
            <a:extLst>
              <a:ext uri="{FF2B5EF4-FFF2-40B4-BE49-F238E27FC236}">
                <a16:creationId xmlns:a16="http://schemas.microsoft.com/office/drawing/2014/main" id="{19D90E07-0C53-6A5B-CE34-15F642363F0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DFC92B82-6110-B0AC-0522-CB20BC1950A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EC1217CB-D67B-491D-4BC2-2A69AD3A70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461D8D-1F00-40CA-ABED-7195958771D3}" type="slidenum">
              <a:rPr lang="nl-NL" altLang="nl-NL"/>
              <a:pPr/>
              <a:t>15</a:t>
            </a:fld>
            <a:endParaRPr lang="nl-NL" altLang="nl-NL"/>
          </a:p>
        </p:txBody>
      </p:sp>
      <p:sp>
        <p:nvSpPr>
          <p:cNvPr id="32769" name="Rectangle 1">
            <a:extLst>
              <a:ext uri="{FF2B5EF4-FFF2-40B4-BE49-F238E27FC236}">
                <a16:creationId xmlns:a16="http://schemas.microsoft.com/office/drawing/2014/main" id="{2CB64C4A-1A41-B89D-996C-A5D29F8DC7C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7D61D4AF-30D3-9F5B-231D-14292550842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38E08AC5-1790-1C7F-4E79-29FF4A1506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290916-A1A7-43D3-B7C2-DFDBBB83ED66}" type="slidenum">
              <a:rPr lang="nl-NL" altLang="nl-NL"/>
              <a:pPr/>
              <a:t>16</a:t>
            </a:fld>
            <a:endParaRPr lang="nl-NL" altLang="nl-NL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38D6211B-8B34-C29C-DAFE-4E5DBAFBC09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F7E83CAB-2FF9-AC62-36EC-785D848DD4A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4991F63E-EDFB-CBB6-5B79-1AADA4513CB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9869C4-DC90-457B-9B28-6A881BB8448C}" type="slidenum">
              <a:rPr lang="nl-NL" altLang="nl-NL"/>
              <a:pPr/>
              <a:t>17</a:t>
            </a:fld>
            <a:endParaRPr lang="nl-NL" altLang="nl-NL"/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A35F4E7B-5AD6-17F8-2D7A-6C0AE8CE101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BAE7EF7B-B0E2-78B6-D768-E5D0726422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480F153E-B1DC-891F-009C-0AEA4F926F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1C1C3C-325D-4CAA-A8E3-92C3EEC6D235}" type="slidenum">
              <a:rPr lang="nl-NL" altLang="nl-NL"/>
              <a:pPr/>
              <a:t>18</a:t>
            </a:fld>
            <a:endParaRPr lang="nl-NL" altLang="nl-NL"/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C36E62E0-7ED1-5B7E-A751-68D55DC7330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BAA5F88D-2588-64D4-E49C-9CF38EBAF6B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53381399-B102-15DB-82D5-049446FE24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180FFE-7EAB-4305-88FA-36FE35EAFAEA}" type="slidenum">
              <a:rPr lang="nl-NL" altLang="nl-NL"/>
              <a:pPr/>
              <a:t>19</a:t>
            </a:fld>
            <a:endParaRPr lang="nl-NL" altLang="nl-NL"/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0A9AA884-A3DB-8AE5-F715-B65198323C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F0234576-D85C-9500-07DD-DC2A54587E7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3C9ADB98-53CA-C15F-B1D3-3769E297E01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938A95-181E-4D34-949F-32F300DF6967}" type="slidenum">
              <a:rPr lang="nl-NL" altLang="nl-NL"/>
              <a:pPr/>
              <a:t>20</a:t>
            </a:fld>
            <a:endParaRPr lang="nl-NL" altLang="nl-NL"/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03D948D4-BEC3-4C57-5C21-62F1450EA52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EE4BB395-8A65-0890-9FE3-7C1F05C604F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D9BA8694-11A3-55F7-3486-2E08C0D8F8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A5F5D8-E6CC-43A0-9380-24B694A3C253}" type="slidenum">
              <a:rPr lang="nl-NL" altLang="nl-NL"/>
              <a:pPr/>
              <a:t>21</a:t>
            </a:fld>
            <a:endParaRPr lang="nl-NL" altLang="nl-NL"/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DC0A2E51-1B75-8CD1-3567-A53D9C0842B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9BE0191-4F28-BAB5-2D22-C48A232AF5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5">
            <a:extLst>
              <a:ext uri="{FF2B5EF4-FFF2-40B4-BE49-F238E27FC236}">
                <a16:creationId xmlns:a16="http://schemas.microsoft.com/office/drawing/2014/main" id="{A74B5B9A-C262-C8AD-C9CD-7E2DA06DDB4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E640BC-76D6-4B4A-89B4-04A2CC37CAFF}" type="slidenum">
              <a:rPr lang="nl-NL" altLang="nl-NL"/>
              <a:pPr/>
              <a:t>22</a:t>
            </a:fld>
            <a:endParaRPr lang="nl-NL" altLang="nl-NL"/>
          </a:p>
        </p:txBody>
      </p:sp>
      <p:sp>
        <p:nvSpPr>
          <p:cNvPr id="11265" name="Rectangle 1">
            <a:extLst>
              <a:ext uri="{FF2B5EF4-FFF2-40B4-BE49-F238E27FC236}">
                <a16:creationId xmlns:a16="http://schemas.microsoft.com/office/drawing/2014/main" id="{97951132-7925-FA27-1DC8-E98FB24B778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21992D98-28A0-E347-2E73-7031D44F43E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2365A54C-B394-6CB6-692A-0F8FD742D71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980059-EDDD-4D6C-891D-D566181E9C16}" type="slidenum">
              <a:rPr lang="nl-NL" altLang="nl-NL"/>
              <a:pPr/>
              <a:t>5</a:t>
            </a:fld>
            <a:endParaRPr lang="nl-NL" altLang="nl-NL"/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id="{C3A6AB39-499F-51CE-9B75-0109C04EE41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A7709770-8DF8-09DD-E14C-8F6EA4AAD1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5">
            <a:extLst>
              <a:ext uri="{FF2B5EF4-FFF2-40B4-BE49-F238E27FC236}">
                <a16:creationId xmlns:a16="http://schemas.microsoft.com/office/drawing/2014/main" id="{7A3FB123-AF73-C59D-E8B9-7CE12458F1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9156A6-49ED-4D89-B6F9-8A57ED288973}" type="slidenum">
              <a:rPr lang="nl-NL" altLang="nl-NL"/>
              <a:pPr/>
              <a:t>23</a:t>
            </a:fld>
            <a:endParaRPr lang="nl-NL" altLang="nl-NL"/>
          </a:p>
        </p:txBody>
      </p:sp>
      <p:sp>
        <p:nvSpPr>
          <p:cNvPr id="12289" name="Rectangle 1">
            <a:extLst>
              <a:ext uri="{FF2B5EF4-FFF2-40B4-BE49-F238E27FC236}">
                <a16:creationId xmlns:a16="http://schemas.microsoft.com/office/drawing/2014/main" id="{CD6A4F61-490A-A77F-7096-9E7C0E2B4F1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67816577-5584-C900-1CD3-3904E8E59C9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5">
            <a:extLst>
              <a:ext uri="{FF2B5EF4-FFF2-40B4-BE49-F238E27FC236}">
                <a16:creationId xmlns:a16="http://schemas.microsoft.com/office/drawing/2014/main" id="{02662086-103F-1982-1AD4-6554F23FFF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B54A37-4597-412F-8E1E-59B025751EA4}" type="slidenum">
              <a:rPr lang="nl-NL" altLang="nl-NL"/>
              <a:pPr/>
              <a:t>24</a:t>
            </a:fld>
            <a:endParaRPr lang="nl-NL" altLang="nl-NL"/>
          </a:p>
        </p:txBody>
      </p:sp>
      <p:sp>
        <p:nvSpPr>
          <p:cNvPr id="13313" name="Rectangle 1">
            <a:extLst>
              <a:ext uri="{FF2B5EF4-FFF2-40B4-BE49-F238E27FC236}">
                <a16:creationId xmlns:a16="http://schemas.microsoft.com/office/drawing/2014/main" id="{CA038929-0221-0EEF-686A-D6EA569366F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B23DF5EB-DC45-31A7-0404-77F0161050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5">
            <a:extLst>
              <a:ext uri="{FF2B5EF4-FFF2-40B4-BE49-F238E27FC236}">
                <a16:creationId xmlns:a16="http://schemas.microsoft.com/office/drawing/2014/main" id="{2FCC53CA-6A7A-AF43-8255-530CE55FFBF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1309F1-B9F0-4EB2-9382-1402C5D8EE2C}" type="slidenum">
              <a:rPr lang="nl-NL" altLang="nl-NL"/>
              <a:pPr/>
              <a:t>25</a:t>
            </a:fld>
            <a:endParaRPr lang="nl-NL" altLang="nl-NL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AC7732EA-7B61-BA9F-D8E9-A6102AC343F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709EDAC8-9D55-627C-8375-E608ADA849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5">
            <a:extLst>
              <a:ext uri="{FF2B5EF4-FFF2-40B4-BE49-F238E27FC236}">
                <a16:creationId xmlns:a16="http://schemas.microsoft.com/office/drawing/2014/main" id="{CB193319-C3EE-A253-927C-8B7CF6698E8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B5B8D4-DFD0-4251-AF04-75144A1503AE}" type="slidenum">
              <a:rPr lang="nl-NL" altLang="nl-NL"/>
              <a:pPr/>
              <a:t>26</a:t>
            </a:fld>
            <a:endParaRPr lang="nl-NL" altLang="nl-NL"/>
          </a:p>
        </p:txBody>
      </p:sp>
      <p:sp>
        <p:nvSpPr>
          <p:cNvPr id="15361" name="Rectangle 1">
            <a:extLst>
              <a:ext uri="{FF2B5EF4-FFF2-40B4-BE49-F238E27FC236}">
                <a16:creationId xmlns:a16="http://schemas.microsoft.com/office/drawing/2014/main" id="{78C2D709-A8C9-95D4-E59E-FA49DDA2A92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9C389384-F8EC-5DF4-99EA-8C82704BE6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5">
            <a:extLst>
              <a:ext uri="{FF2B5EF4-FFF2-40B4-BE49-F238E27FC236}">
                <a16:creationId xmlns:a16="http://schemas.microsoft.com/office/drawing/2014/main" id="{1E28489C-765E-EBFA-984E-7FD1D4A93BC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ED5220-AC2B-448A-B09E-CB5D067FAE93}" type="slidenum">
              <a:rPr lang="nl-NL" altLang="nl-NL"/>
              <a:pPr/>
              <a:t>27</a:t>
            </a:fld>
            <a:endParaRPr lang="nl-NL" altLang="nl-NL"/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3371D6FF-D541-7265-1BAE-473CFA28D9C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7EBB461E-3C82-762D-19B3-D751F42CE9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5">
            <a:extLst>
              <a:ext uri="{FF2B5EF4-FFF2-40B4-BE49-F238E27FC236}">
                <a16:creationId xmlns:a16="http://schemas.microsoft.com/office/drawing/2014/main" id="{FA523646-E0B4-DE73-2051-0CA217D2A01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99D856-B907-4F48-80AB-9CF4031D11BD}" type="slidenum">
              <a:rPr lang="nl-NL" altLang="nl-NL"/>
              <a:pPr/>
              <a:t>28</a:t>
            </a:fld>
            <a:endParaRPr lang="nl-NL" altLang="nl-NL"/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EFD12957-B6F8-E002-F559-E554955F440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A263178-F871-EC46-961D-63C7F4056D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5">
            <a:extLst>
              <a:ext uri="{FF2B5EF4-FFF2-40B4-BE49-F238E27FC236}">
                <a16:creationId xmlns:a16="http://schemas.microsoft.com/office/drawing/2014/main" id="{E33311A5-EBF0-A367-89E0-02AD3F7C496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B26756-94CC-4BA5-96BB-16B9F01D131F}" type="slidenum">
              <a:rPr lang="nl-NL" altLang="nl-NL"/>
              <a:pPr/>
              <a:t>29</a:t>
            </a:fld>
            <a:endParaRPr lang="nl-NL" altLang="nl-NL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0C3183F0-6862-B1BE-6D05-2E598D48811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ABC7F66-30E7-A908-840F-96E0617B08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AE62B741-2BDE-2639-9900-6CA8B24BE2A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264CBA-96EF-4608-B161-7EDB871B6CA7}" type="slidenum">
              <a:rPr lang="nl-NL" altLang="nl-NL"/>
              <a:pPr/>
              <a:t>30</a:t>
            </a:fld>
            <a:endParaRPr lang="nl-NL" altLang="nl-NL"/>
          </a:p>
        </p:txBody>
      </p:sp>
      <p:sp>
        <p:nvSpPr>
          <p:cNvPr id="12289" name="Rectangle 1">
            <a:extLst>
              <a:ext uri="{FF2B5EF4-FFF2-40B4-BE49-F238E27FC236}">
                <a16:creationId xmlns:a16="http://schemas.microsoft.com/office/drawing/2014/main" id="{8CDF44F6-E6BB-91EA-ADD0-0F098ABCEA2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20322F9-C712-FD5E-D94A-AB5904E683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6B8B7207-97D6-97CB-DAEA-E80724E9486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D547D3-29B1-46F2-A80F-10A779B8D5DE}" type="slidenum">
              <a:rPr lang="nl-NL" altLang="nl-NL"/>
              <a:pPr/>
              <a:t>31</a:t>
            </a:fld>
            <a:endParaRPr lang="nl-NL" altLang="nl-NL"/>
          </a:p>
        </p:txBody>
      </p:sp>
      <p:sp>
        <p:nvSpPr>
          <p:cNvPr id="13313" name="Rectangle 1">
            <a:extLst>
              <a:ext uri="{FF2B5EF4-FFF2-40B4-BE49-F238E27FC236}">
                <a16:creationId xmlns:a16="http://schemas.microsoft.com/office/drawing/2014/main" id="{FF7DDFC2-31EB-1CD0-C340-7EB77757136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6CF7B544-A0D6-691C-2A22-687FCC02F7F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7A42B5F0-6071-73E8-597A-25190691793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E67DF0-0A0B-4934-9A4C-6D8A832F0A09}" type="slidenum">
              <a:rPr lang="nl-NL" altLang="nl-NL"/>
              <a:pPr/>
              <a:t>32</a:t>
            </a:fld>
            <a:endParaRPr lang="nl-NL" altLang="nl-NL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F31E42D5-D7D9-617B-F3CD-F897B152EC2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31587C44-973B-83FB-72B0-AD4D7A26EEA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9F3FB0B6-8EDE-CE2B-24F3-8EEAF6E6F56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01CA90-9E6D-4F4E-AFA7-8CE68F1DC42D}" type="slidenum">
              <a:rPr lang="nl-NL" altLang="nl-NL"/>
              <a:pPr/>
              <a:t>6</a:t>
            </a:fld>
            <a:endParaRPr lang="nl-NL" altLang="nl-NL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CBBDBE8F-2022-1282-1FF5-89974E8CC7F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E8AFC3A7-FC53-6F0E-4176-3BE5D0DC63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447DEF34-87B7-E68A-5869-D69A3006881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5E6647-4D49-482E-94CB-1CF35D19B5B1}" type="slidenum">
              <a:rPr lang="nl-NL" altLang="nl-NL"/>
              <a:pPr/>
              <a:t>33</a:t>
            </a:fld>
            <a:endParaRPr lang="nl-NL" altLang="nl-NL"/>
          </a:p>
        </p:txBody>
      </p:sp>
      <p:sp>
        <p:nvSpPr>
          <p:cNvPr id="15361" name="Rectangle 1">
            <a:extLst>
              <a:ext uri="{FF2B5EF4-FFF2-40B4-BE49-F238E27FC236}">
                <a16:creationId xmlns:a16="http://schemas.microsoft.com/office/drawing/2014/main" id="{387FEF6E-32E2-501D-E0B8-CF1376376DD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77D53794-FA6C-544D-5089-C817558167C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D030CC1A-9F49-3ECF-06F4-ABFF0530A75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3316B1-EC0F-42C2-AE99-A6A069E64F04}" type="slidenum">
              <a:rPr lang="nl-NL" altLang="nl-NL"/>
              <a:pPr/>
              <a:t>34</a:t>
            </a:fld>
            <a:endParaRPr lang="nl-NL" altLang="nl-NL"/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CCE83AF6-AAF7-4C3E-1DAF-D73FEBA8331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07FFDF4-D3C0-37C7-9C75-A1820DF3664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F7F08219-098D-6614-D254-D6E9EA40702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3BAC9D-9B7F-4604-8D41-0451B8C6751F}" type="slidenum">
              <a:rPr lang="nl-NL" altLang="nl-NL"/>
              <a:pPr/>
              <a:t>35</a:t>
            </a:fld>
            <a:endParaRPr lang="nl-NL" altLang="nl-NL"/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C6C7D588-ECEF-8062-7477-592BDED87FE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C400C617-97E3-E9C5-DEF9-7B1B5C293A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E845B106-640E-493B-3EE4-07972B40C7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881B3D-445E-462E-AE3A-AD2E9B555A07}" type="slidenum">
              <a:rPr lang="nl-NL" altLang="nl-NL"/>
              <a:pPr/>
              <a:t>36</a:t>
            </a:fld>
            <a:endParaRPr lang="nl-NL" altLang="nl-NL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8FAF0A55-4C95-4BD3-9B6A-01DE4AAE012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2A513884-0868-B476-2042-A5AE62A43F1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75BE2C41-F3E3-F2DE-AD73-2F0F8C91EC7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51E353-82C5-4E5F-B1BE-71AD32EA54E1}" type="slidenum">
              <a:rPr lang="nl-NL" altLang="nl-NL"/>
              <a:pPr/>
              <a:t>37</a:t>
            </a:fld>
            <a:endParaRPr lang="nl-NL" altLang="nl-NL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4C9539C2-FE50-397C-A740-EFC590BF859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695A4733-E425-9D69-AD34-2D68B04705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8">
            <a:extLst>
              <a:ext uri="{FF2B5EF4-FFF2-40B4-BE49-F238E27FC236}">
                <a16:creationId xmlns:a16="http://schemas.microsoft.com/office/drawing/2014/main" id="{63F355CE-F613-B6F9-9D35-BA771AFDD5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738CC9-88BD-4DD5-9A01-F750115AC512}" type="slidenum">
              <a:rPr lang="nl-NL" altLang="nl-NL"/>
              <a:pPr/>
              <a:t>38</a:t>
            </a:fld>
            <a:endParaRPr lang="nl-NL" altLang="nl-NL"/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CC195193-7DBD-1F87-DE87-C42746A6C1B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D6D04C7F-0E05-BE9D-30D8-17730EB63FC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40C48764-5D4B-3EB8-EA4F-7EE88542AB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5F4C1E-FB5A-41D0-BE0C-54470EE31C26}" type="slidenum">
              <a:rPr lang="nl-NL" altLang="nl-NL"/>
              <a:pPr/>
              <a:t>7</a:t>
            </a:fld>
            <a:endParaRPr lang="nl-NL" altLang="nl-NL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C2C87857-75C8-ED99-9710-0B406BEDBFB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C61911F-1B78-B7EF-271B-1C34A4A828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078830F8-F192-1858-D0AC-66C702F284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9E26D7-E1E7-491A-8F6C-E1A22F90E796}" type="slidenum">
              <a:rPr lang="nl-NL" altLang="nl-NL"/>
              <a:pPr/>
              <a:t>8</a:t>
            </a:fld>
            <a:endParaRPr lang="nl-NL" altLang="nl-NL"/>
          </a:p>
        </p:txBody>
      </p:sp>
      <p:sp>
        <p:nvSpPr>
          <p:cNvPr id="25601" name="Rectangle 1">
            <a:extLst>
              <a:ext uri="{FF2B5EF4-FFF2-40B4-BE49-F238E27FC236}">
                <a16:creationId xmlns:a16="http://schemas.microsoft.com/office/drawing/2014/main" id="{E5ADE4AE-ECFD-F46B-2D6B-800D397CAE8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2583E42E-DF62-9D4B-620C-013017DE74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7ABAD55F-9A35-A33E-A882-A3EEA1E5F76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0898B2-2FAA-4AE0-9989-C35E2D8459AB}" type="slidenum">
              <a:rPr lang="nl-NL" altLang="nl-NL"/>
              <a:pPr/>
              <a:t>9</a:t>
            </a:fld>
            <a:endParaRPr lang="nl-NL" altLang="nl-NL"/>
          </a:p>
        </p:txBody>
      </p:sp>
      <p:sp>
        <p:nvSpPr>
          <p:cNvPr id="26625" name="Rectangle 1">
            <a:extLst>
              <a:ext uri="{FF2B5EF4-FFF2-40B4-BE49-F238E27FC236}">
                <a16:creationId xmlns:a16="http://schemas.microsoft.com/office/drawing/2014/main" id="{0D403AE5-74E5-15B4-3D70-23E9DC21852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CD33B898-6783-2FC2-571E-982FDA07D7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50BD1000-659F-816F-27FE-72B8470198D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163642-A5A3-459A-9A62-E9BB89BA7AF6}" type="slidenum">
              <a:rPr lang="nl-NL" altLang="nl-NL"/>
              <a:pPr/>
              <a:t>10</a:t>
            </a:fld>
            <a:endParaRPr lang="nl-NL" altLang="nl-NL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3B1F89B5-7A69-1A2B-CD81-7668B82F001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0F331C27-71E7-1474-AC4B-F27062CE2BA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E8D0B94E-7BAC-DEC2-D0B3-1428DCDF5E7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7A005B-B79E-4470-AB20-E38C773111CB}" type="slidenum">
              <a:rPr lang="nl-NL" altLang="nl-NL"/>
              <a:pPr/>
              <a:t>11</a:t>
            </a:fld>
            <a:endParaRPr lang="nl-NL" altLang="nl-NL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3AF70551-6BB5-D69F-74DF-16211FC3CA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F9598639-4F0D-8797-A228-37030024C4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">
            <a:extLst>
              <a:ext uri="{FF2B5EF4-FFF2-40B4-BE49-F238E27FC236}">
                <a16:creationId xmlns:a16="http://schemas.microsoft.com/office/drawing/2014/main" id="{B0E0D3FA-EDD8-710A-DB45-6CC91A7E9DD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E97305-8762-468D-957E-F591C52ED95A}" type="slidenum">
              <a:rPr lang="nl-NL" altLang="nl-NL"/>
              <a:pPr/>
              <a:t>12</a:t>
            </a:fld>
            <a:endParaRPr lang="nl-NL" altLang="nl-NL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DADEE51D-54BB-8011-95FF-9D1DB69DAE8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82480C68-827C-480E-3DFC-C7E720D30C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167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96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609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3971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5197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056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7841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359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: datum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5492750"/>
            <a:ext cx="3060000" cy="307777"/>
          </a:xfrm>
        </p:spPr>
        <p:txBody>
          <a:bodyPr>
            <a:noAutofit/>
          </a:bodyPr>
          <a:lstStyle>
            <a:lvl1pPr>
              <a:lnSpc>
                <a:spcPts val="2400"/>
              </a:lnSpc>
              <a:defRPr sz="2000" b="0"/>
            </a:lvl1pPr>
          </a:lstStyle>
          <a:p>
            <a:pPr lvl="0"/>
            <a:r>
              <a:rPr lang="nl-NL" dirty="0"/>
              <a:t>Datum</a:t>
            </a:r>
          </a:p>
        </p:txBody>
      </p:sp>
      <p:sp>
        <p:nvSpPr>
          <p:cNvPr id="17" name="Tekst: naam presentator"/>
          <p:cNvSpPr>
            <a:spLocks noGrp="1"/>
          </p:cNvSpPr>
          <p:nvPr>
            <p:ph type="body" sz="quarter" idx="11" hasCustomPrompt="1"/>
          </p:nvPr>
        </p:nvSpPr>
        <p:spPr>
          <a:xfrm>
            <a:off x="576263" y="5794375"/>
            <a:ext cx="3060000" cy="307777"/>
          </a:xfrm>
        </p:spPr>
        <p:txBody>
          <a:bodyPr>
            <a:noAutofit/>
          </a:bodyPr>
          <a:lstStyle>
            <a:lvl1pPr>
              <a:lnSpc>
                <a:spcPts val="2400"/>
              </a:lnSpc>
              <a:defRPr sz="2000"/>
            </a:lvl1pPr>
          </a:lstStyle>
          <a:p>
            <a:pPr lvl="0"/>
            <a:r>
              <a:rPr lang="nl-NL" dirty="0"/>
              <a:t>Naam presentator</a:t>
            </a:r>
          </a:p>
        </p:txBody>
      </p:sp>
      <p:sp>
        <p:nvSpPr>
          <p:cNvPr id="22" name="Foto: kader"/>
          <p:cNvSpPr>
            <a:spLocks noGrp="1"/>
          </p:cNvSpPr>
          <p:nvPr>
            <p:ph type="pic" sz="quarter" idx="12"/>
          </p:nvPr>
        </p:nvSpPr>
        <p:spPr>
          <a:xfrm>
            <a:off x="3712911" y="1752600"/>
            <a:ext cx="8479089" cy="5105400"/>
          </a:xfrm>
          <a:solidFill>
            <a:schemeClr val="bg1">
              <a:lumMod val="65000"/>
            </a:schemeClr>
          </a:solidFill>
        </p:spPr>
        <p:txBody>
          <a:bodyPr tIns="1440000"/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6" name="Foto: overlay"/>
          <p:cNvSpPr>
            <a:spLocks noGrp="1"/>
          </p:cNvSpPr>
          <p:nvPr>
            <p:ph type="body" sz="quarter" idx="13" hasCustomPrompt="1"/>
          </p:nvPr>
        </p:nvSpPr>
        <p:spPr>
          <a:xfrm>
            <a:off x="3718800" y="0"/>
            <a:ext cx="8474400" cy="2530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r"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‘</a:t>
            </a:r>
          </a:p>
        </p:txBody>
      </p:sp>
      <p:sp>
        <p:nvSpPr>
          <p:cNvPr id="28" name="Logo kleur"/>
          <p:cNvSpPr>
            <a:spLocks noGrp="1"/>
          </p:cNvSpPr>
          <p:nvPr>
            <p:ph type="body" sz="quarter" idx="14" hasCustomPrompt="1"/>
          </p:nvPr>
        </p:nvSpPr>
        <p:spPr>
          <a:xfrm>
            <a:off x="11242800" y="0"/>
            <a:ext cx="950400" cy="5076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algn="r"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‘</a:t>
            </a:r>
          </a:p>
        </p:txBody>
      </p:sp>
      <p:sp>
        <p:nvSpPr>
          <p:cNvPr id="9" name="Toelichting"/>
          <p:cNvSpPr txBox="1"/>
          <p:nvPr userDrawn="1"/>
        </p:nvSpPr>
        <p:spPr>
          <a:xfrm>
            <a:off x="0" y="7132320"/>
            <a:ext cx="12192000" cy="2243500"/>
          </a:xfrm>
          <a:prstGeom prst="rect">
            <a:avLst/>
          </a:prstGeom>
          <a:noFill/>
        </p:spPr>
        <p:txBody>
          <a:bodyPr wrap="square" lIns="0" tIns="0" rIns="0" bIns="0" numCol="2" spcCol="28800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nl-NL" sz="1400" b="1" baseline="0" noProof="1">
                <a:solidFill>
                  <a:schemeClr val="accent1"/>
                </a:solidFill>
                <a:latin typeface="+mn-lt"/>
                <a:cs typeface="Roboto" panose="02000000000000000000" pitchFamily="2" charset="0"/>
              </a:rPr>
              <a:t>Huisstijl</a:t>
            </a:r>
            <a:endParaRPr lang="nl-NL" sz="1400" baseline="0" noProof="1">
              <a:latin typeface="+mn-lt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nl-NL" sz="1400" baseline="0" noProof="1">
                <a:latin typeface="+mn-lt"/>
                <a:cs typeface="Roboto" panose="02000000000000000000" pitchFamily="2" charset="0"/>
              </a:rPr>
              <a:t>Om variabel foto’s in de juiste stijl toe te kunnen voegen staan er enkele items op deze dia die je weliswaar kunt selecteren, maar die je niet mag verwijderen: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aseline="0" noProof="1">
                <a:latin typeface="+mn-lt"/>
                <a:cs typeface="Roboto" panose="02000000000000000000" pitchFamily="2" charset="0"/>
              </a:rPr>
              <a:t>Het logo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aseline="0" noProof="1">
                <a:latin typeface="+mn-lt"/>
                <a:cs typeface="Roboto" panose="02000000000000000000" pitchFamily="2" charset="0"/>
              </a:rPr>
              <a:t>De horizontale lijn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 baseline="0" noProof="1">
                <a:latin typeface="+mn-lt"/>
                <a:cs typeface="Roboto" panose="02000000000000000000" pitchFamily="2" charset="0"/>
              </a:rPr>
              <a:t>De accolade die over de foto heen ligt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1400" baseline="0" noProof="1">
              <a:latin typeface="+mn-lt"/>
              <a:cs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sz="1400" baseline="0" noProof="1">
                <a:latin typeface="+mn-lt"/>
                <a:cs typeface="Roboto" panose="02000000000000000000" pitchFamily="2" charset="0"/>
              </a:rPr>
              <a:t>Heb je ze per ongeluk toch verwijderd? Klik dan op tab </a:t>
            </a:r>
            <a:r>
              <a:rPr lang="nl-NL" sz="1400" b="1" baseline="0" noProof="1">
                <a:latin typeface="+mn-lt"/>
                <a:cs typeface="Roboto" panose="02000000000000000000" pitchFamily="2" charset="0"/>
              </a:rPr>
              <a:t>Start</a:t>
            </a:r>
            <a:r>
              <a:rPr lang="nl-NL" sz="1400" baseline="0" noProof="1">
                <a:latin typeface="+mn-lt"/>
                <a:cs typeface="Roboto" panose="02000000000000000000" pitchFamily="2" charset="0"/>
              </a:rPr>
              <a:t> </a:t>
            </a:r>
            <a:r>
              <a:rPr lang="nl-NL" sz="1400" b="0" baseline="0" noProof="1">
                <a:latin typeface="+mn-lt"/>
                <a:cs typeface="Roboto" panose="02000000000000000000" pitchFamily="2" charset="0"/>
              </a:rPr>
              <a:t>op</a:t>
            </a:r>
            <a:r>
              <a:rPr lang="nl-NL" sz="1400" b="1" baseline="0" noProof="1">
                <a:latin typeface="+mn-lt"/>
                <a:cs typeface="Roboto" panose="02000000000000000000" pitchFamily="2" charset="0"/>
              </a:rPr>
              <a:t> Opnieuw instellen</a:t>
            </a:r>
            <a:r>
              <a:rPr lang="nl-NL" sz="1400" baseline="0" noProof="1">
                <a:latin typeface="+mn-lt"/>
                <a:cs typeface="Roboto" panose="02000000000000000000" pitchFamily="2" charset="0"/>
              </a:rPr>
              <a:t>.</a:t>
            </a:r>
          </a:p>
        </p:txBody>
      </p:sp>
      <p:sp>
        <p:nvSpPr>
          <p:cNvPr id="2" name="Tekst: titel"/>
          <p:cNvSpPr>
            <a:spLocks noGrp="1"/>
          </p:cNvSpPr>
          <p:nvPr>
            <p:ph type="ctrTitle"/>
          </p:nvPr>
        </p:nvSpPr>
        <p:spPr>
          <a:xfrm>
            <a:off x="0" y="0"/>
            <a:ext cx="6314400" cy="378720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576000" tIns="1404000" rIns="144000" anchor="t" anchorCtr="0">
            <a:normAutofit/>
          </a:bodyPr>
          <a:lstStyle>
            <a:lvl1pPr algn="l">
              <a:lnSpc>
                <a:spcPts val="6400"/>
              </a:lnSpc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ekst: boventitel"/>
          <p:cNvSpPr>
            <a:spLocks noGrp="1"/>
          </p:cNvSpPr>
          <p:nvPr>
            <p:ph type="body" sz="quarter" idx="16" hasCustomPrompt="1"/>
          </p:nvPr>
        </p:nvSpPr>
        <p:spPr>
          <a:xfrm>
            <a:off x="544177" y="881145"/>
            <a:ext cx="4770437" cy="562455"/>
          </a:xfrm>
        </p:spPr>
        <p:txBody>
          <a:bodyPr>
            <a:noAutofit/>
          </a:bodyPr>
          <a:lstStyle>
            <a:lvl1pPr>
              <a:defRPr sz="3000" b="1">
                <a:solidFill>
                  <a:schemeClr val="tx1"/>
                </a:solidFill>
              </a:defRPr>
            </a:lvl1pPr>
            <a:lvl2pPr>
              <a:defRPr sz="3000" b="1">
                <a:solidFill>
                  <a:schemeClr val="tx1"/>
                </a:solidFill>
              </a:defRPr>
            </a:lvl2pPr>
            <a:lvl3pPr>
              <a:defRPr sz="3000" b="1">
                <a:solidFill>
                  <a:schemeClr val="tx1"/>
                </a:solidFill>
              </a:defRPr>
            </a:lvl3pPr>
            <a:lvl4pPr>
              <a:defRPr sz="3000" b="1">
                <a:solidFill>
                  <a:schemeClr val="tx1"/>
                </a:solidFill>
              </a:defRPr>
            </a:lvl4pPr>
            <a:lvl5pPr>
              <a:defRPr sz="30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Boventitel / kleine kop</a:t>
            </a:r>
          </a:p>
        </p:txBody>
      </p:sp>
      <p:sp>
        <p:nvSpPr>
          <p:cNvPr id="30" name="Lijn"/>
          <p:cNvSpPr>
            <a:spLocks noGrp="1"/>
          </p:cNvSpPr>
          <p:nvPr>
            <p:ph type="body" sz="quarter" idx="15" hasCustomPrompt="1"/>
          </p:nvPr>
        </p:nvSpPr>
        <p:spPr>
          <a:xfrm>
            <a:off x="576000" y="720000"/>
            <a:ext cx="11617200" cy="3600"/>
          </a:xfrm>
          <a:solidFill>
            <a:schemeClr val="tx1"/>
          </a:solidFill>
          <a:ln>
            <a:noFill/>
          </a:ln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nl-NL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4273978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C6D5A-A7C4-9722-131B-AC61BAEE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41" y="272631"/>
            <a:ext cx="10909440" cy="1082842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BC7E037-D5FD-42DC-2E64-EC925CDD4525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8641" y="6247462"/>
            <a:ext cx="2778239" cy="410866"/>
          </a:xfrm>
        </p:spPr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6FC7B0-E3B7-E9DB-24A5-F77F8EFD805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70240" y="6247462"/>
            <a:ext cx="3803521" cy="410866"/>
          </a:xfrm>
        </p:spPr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893B699-FB29-CFC7-59E2-56D14265585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41761" y="6247462"/>
            <a:ext cx="2778239" cy="410866"/>
          </a:xfrm>
        </p:spPr>
        <p:txBody>
          <a:bodyPr/>
          <a:lstStyle>
            <a:lvl1pPr>
              <a:defRPr/>
            </a:lvl1pPr>
          </a:lstStyle>
          <a:p>
            <a:fld id="{78DF2739-6D23-4F26-AA8C-F6005658A5F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3533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18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3043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353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17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26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6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08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00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7E40A-DD3F-46DA-A309-5667A708E2E0}" type="datetimeFigureOut">
              <a:rPr lang="nl-NL" smtClean="0"/>
              <a:t>20-09-2023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9230878-AC01-4C8A-9BA9-2DA93804E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35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0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0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10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10.jpe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e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13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pn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9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jpe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76.jpeg"/><Relationship Id="rId5" Type="http://schemas.openxmlformats.org/officeDocument/2006/relationships/image" Target="../media/image10.jpe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10.jpe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10.jpe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e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.nl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Erik van Mourik</a:t>
            </a:r>
          </a:p>
          <a:p>
            <a:r>
              <a:rPr lang="nl-NL" dirty="0"/>
              <a:t>Peter Heijboer</a:t>
            </a:r>
          </a:p>
        </p:txBody>
      </p:sp>
      <p:pic>
        <p:nvPicPr>
          <p:cNvPr id="11" name="Tijdelijke aanduiding voor afbeelding 10" descr="Afbeelding met kaart, Stedenbouwkunde, Luchtfotografie, Plan&#10;&#10;Automatisch gegenereerde beschrijving">
            <a:extLst>
              <a:ext uri="{FF2B5EF4-FFF2-40B4-BE49-F238E27FC236}">
                <a16:creationId xmlns:a16="http://schemas.microsoft.com/office/drawing/2014/main" id="{01857845-E623-85DC-E051-15E5F45D6C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83005"/>
            <a:ext cx="12192000" cy="7341005"/>
          </a:xfrm>
        </p:spPr>
      </p:pic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-1" y="-483005"/>
            <a:ext cx="6945745" cy="3607205"/>
          </a:xfrm>
        </p:spPr>
        <p:txBody>
          <a:bodyPr>
            <a:normAutofit/>
          </a:bodyPr>
          <a:lstStyle/>
          <a:p>
            <a:r>
              <a:rPr lang="nl-NL" sz="4800" dirty="0"/>
              <a:t>Langeraar en</a:t>
            </a:r>
            <a:br>
              <a:rPr lang="nl-NL" sz="4800" dirty="0"/>
            </a:br>
            <a:r>
              <a:rPr lang="nl-NL" sz="4800" dirty="0"/>
              <a:t>Papenveer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6"/>
          </p:nvPr>
        </p:nvSpPr>
        <p:spPr>
          <a:xfrm>
            <a:off x="0" y="137147"/>
            <a:ext cx="6697133" cy="562455"/>
          </a:xfrm>
        </p:spPr>
        <p:txBody>
          <a:bodyPr/>
          <a:lstStyle/>
          <a:p>
            <a:r>
              <a:rPr lang="nl-NL" sz="2800" dirty="0"/>
              <a:t>Informatieavond energiebesparing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036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32DE28B5-424C-D82C-F4A1-23C042406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D9AF2D2D-2246-80E6-180C-FA3E756BE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A9DDC71D-35E9-B7BE-D7FA-97434889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418" y="1921"/>
            <a:ext cx="8272991" cy="685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E00983A6-EC14-74BC-9B0F-DFD8F495B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AD068277-8781-3285-3DDB-6A048CE4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B95DC323-A5EE-9D72-C63B-253B0E70E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481" y="670058"/>
            <a:ext cx="3740029" cy="100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903"/>
              <a:t>Fossiele brandstoffen</a:t>
            </a:r>
          </a:p>
          <a:p>
            <a:pPr>
              <a:buClrTx/>
              <a:buFontTx/>
              <a:buNone/>
            </a:pPr>
            <a:r>
              <a:rPr lang="nl-NL" altLang="nl-NL" sz="2903"/>
              <a:t>        raken op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40041B82-5572-E90D-C3E9-D23DDDCF0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68" y="435826"/>
            <a:ext cx="3265805" cy="18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7F936F57-40A3-2E23-3DCE-A74E87A5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634" y="168954"/>
            <a:ext cx="3181329" cy="179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F7E876A4-478B-D87A-47E7-E7CCA3277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515" y="2273200"/>
            <a:ext cx="5838515" cy="397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421612EC-C139-31F0-88DC-C658104F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86" y="3482759"/>
            <a:ext cx="2791582" cy="17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BD29E7FE-30D7-AEBE-3741-E58A6300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1032" y="3482758"/>
            <a:ext cx="3290765" cy="184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F500EBE2-3CA5-ED1B-72DC-DD193820A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DA97A737-70DB-7030-095B-5EEBBAB8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CF62731E-F92D-7CE8-F52F-FD9A2B279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594" y="652778"/>
            <a:ext cx="8489943" cy="72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73580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574"/>
              </a:spcBef>
              <a:spcAft>
                <a:spcPts val="574"/>
              </a:spcAft>
            </a:pPr>
            <a:r>
              <a:rPr lang="nl-NL" altLang="nl-NL" sz="4838"/>
              <a:t>       </a:t>
            </a:r>
          </a:p>
          <a:p>
            <a:pPr>
              <a:spcBef>
                <a:spcPts val="574"/>
              </a:spcBef>
              <a:spcAft>
                <a:spcPts val="574"/>
              </a:spcAft>
            </a:pPr>
            <a:endParaRPr lang="nl-NL" altLang="nl-NL" sz="4838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4FA8354E-F97D-E8AA-9695-09A31CDDE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388" y="5224138"/>
            <a:ext cx="8100196" cy="79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838"/>
              <a:t>kan </a:t>
            </a:r>
            <a:r>
              <a:rPr lang="nl-NL" altLang="nl-NL" sz="4838" b="1" i="1"/>
              <a:t>ik</a:t>
            </a:r>
            <a:r>
              <a:rPr lang="nl-NL" altLang="nl-NL" sz="4838" b="1"/>
              <a:t> </a:t>
            </a:r>
            <a:r>
              <a:rPr lang="nl-NL" altLang="nl-NL" sz="4838"/>
              <a:t>er </a:t>
            </a:r>
            <a:r>
              <a:rPr lang="nl-NL" altLang="nl-NL" sz="4838" b="1" i="1"/>
              <a:t>nog</a:t>
            </a:r>
            <a:r>
              <a:rPr lang="nl-NL" altLang="nl-NL" sz="4838"/>
              <a:t> wat aan doen?</a:t>
            </a:r>
          </a:p>
        </p:txBody>
      </p:sp>
      <p:pic>
        <p:nvPicPr>
          <p:cNvPr id="11269" name="Picture 5">
            <a:extLst>
              <a:ext uri="{FF2B5EF4-FFF2-40B4-BE49-F238E27FC236}">
                <a16:creationId xmlns:a16="http://schemas.microsoft.com/office/drawing/2014/main" id="{A38D73E6-F75E-E8C3-418F-2D60AF7B9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817" y="575980"/>
            <a:ext cx="2829981" cy="290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3C7C243A-BF6E-152D-4C06-53BE1A559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817" y="575980"/>
            <a:ext cx="2829981" cy="290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D44B9EA4-3190-A6BE-DFD9-FE796EE15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769" y="3265807"/>
            <a:ext cx="2177204" cy="217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87F9DFC9-1504-EDAE-FBCD-3F0E6784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817" y="575980"/>
            <a:ext cx="2829981" cy="268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3" name="Picture 9">
            <a:extLst>
              <a:ext uri="{FF2B5EF4-FFF2-40B4-BE49-F238E27FC236}">
                <a16:creationId xmlns:a16="http://schemas.microsoft.com/office/drawing/2014/main" id="{8B642A7D-C238-48C4-57FB-2857D740B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574" y="652777"/>
            <a:ext cx="2442155" cy="122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303F8509-9769-71F2-E959-3A751285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380" y="700776"/>
            <a:ext cx="3801467" cy="104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5" name="Picture 11">
            <a:extLst>
              <a:ext uri="{FF2B5EF4-FFF2-40B4-BE49-F238E27FC236}">
                <a16:creationId xmlns:a16="http://schemas.microsoft.com/office/drawing/2014/main" id="{EB37DACE-1791-98EC-022A-2B491B46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159" y="2177205"/>
            <a:ext cx="4028019" cy="297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1716A9E1-C867-DB80-9480-B58CB91D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BEBEA581-9FCD-A049-74A9-48CBE494C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6FF9A018-66BD-A923-CB4D-5FC11967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3243" y="1486028"/>
            <a:ext cx="6312739" cy="439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Text Box 4">
            <a:extLst>
              <a:ext uri="{FF2B5EF4-FFF2-40B4-BE49-F238E27FC236}">
                <a16:creationId xmlns:a16="http://schemas.microsoft.com/office/drawing/2014/main" id="{F3C3584C-DB34-9CF0-EEC3-E56E81AEA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796" y="435826"/>
            <a:ext cx="6086187" cy="79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838"/>
              <a:t>Verbruik verminderen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AA78A254-3F1D-0269-7460-DBC4BF1E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015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2A2B1770-8573-DB21-861C-5D1A0312C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244" y="871650"/>
            <a:ext cx="5249096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E41E7332-A1A0-5F6A-1219-5CFC90264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0F5A5A0D-6FDE-6123-B38D-99F82EA7C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668" y="1958332"/>
            <a:ext cx="4644318" cy="261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C7E8ED0F-0185-8CC4-5350-2B6921E38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07" y="652778"/>
            <a:ext cx="3141010" cy="239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359327CC-EB89-7178-B8EC-8809A696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934" y="3265806"/>
            <a:ext cx="2810782" cy="239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Text Box 7">
            <a:extLst>
              <a:ext uri="{FF2B5EF4-FFF2-40B4-BE49-F238E27FC236}">
                <a16:creationId xmlns:a16="http://schemas.microsoft.com/office/drawing/2014/main" id="{F9E2E4FA-D1EC-D501-7D62-E6730DAB4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8952" y="652778"/>
            <a:ext cx="8785613" cy="79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838"/>
              <a:t>alternatieve bronnen zoeken</a:t>
            </a:r>
          </a:p>
        </p:txBody>
      </p:sp>
      <p:pic>
        <p:nvPicPr>
          <p:cNvPr id="13320" name="Picture 8">
            <a:extLst>
              <a:ext uri="{FF2B5EF4-FFF2-40B4-BE49-F238E27FC236}">
                <a16:creationId xmlns:a16="http://schemas.microsoft.com/office/drawing/2014/main" id="{DF2FFD72-41C4-573B-841F-D579F7A1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827" y="3365643"/>
            <a:ext cx="3165970" cy="220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1" name="Picture 9">
            <a:extLst>
              <a:ext uri="{FF2B5EF4-FFF2-40B4-BE49-F238E27FC236}">
                <a16:creationId xmlns:a16="http://schemas.microsoft.com/office/drawing/2014/main" id="{0C049A4B-2DEE-9B85-2819-B2EECF6B7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934" y="1420750"/>
            <a:ext cx="2613029" cy="162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7CAF074B-3466-D643-ACEA-986EBBA00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4314" y="1741380"/>
            <a:ext cx="627817" cy="102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:a16="http://schemas.microsoft.com/office/drawing/2014/main" id="{CF32E043-8C64-A7E6-F328-6C7B9E24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9543" y="3918584"/>
            <a:ext cx="627817" cy="102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CFDBFF2F-24F0-C8A4-8066-DD5BD0A11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015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FC47989D-06B2-22EB-4F7D-521AF5DB0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934" y="3918584"/>
            <a:ext cx="1958331" cy="139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EA996879-8349-8662-9EBD-C509FDAF9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40" y="622059"/>
            <a:ext cx="5249096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580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838" dirty="0"/>
              <a:t>Maar, minder verbruiken, hoe doe je dat?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ABB62742-1C8C-292E-548A-75E4BEA3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526" y="1741380"/>
            <a:ext cx="2697506" cy="195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A37E53A1-360C-B424-E794-E951C60B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157" y="1534027"/>
            <a:ext cx="2613029" cy="19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99CAD81E-9A55-651B-FAEB-7898DC75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768" y="1741380"/>
            <a:ext cx="2613029" cy="130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3" name="Text Box 7">
            <a:extLst>
              <a:ext uri="{FF2B5EF4-FFF2-40B4-BE49-F238E27FC236}">
                <a16:creationId xmlns:a16="http://schemas.microsoft.com/office/drawing/2014/main" id="{7AE10A90-39E8-5A96-F91B-8E7914B0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548" y="4003061"/>
            <a:ext cx="2874139" cy="165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580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 b="1"/>
              <a:t>- gedrag</a:t>
            </a:r>
          </a:p>
          <a:p>
            <a:pPr>
              <a:buClrTx/>
              <a:buFontTx/>
              <a:buNone/>
            </a:pPr>
            <a:endParaRPr lang="nl-NL" altLang="nl-NL" sz="2177" b="1"/>
          </a:p>
          <a:p>
            <a:pPr>
              <a:buClrTx/>
              <a:buFontTx/>
              <a:buNone/>
            </a:pPr>
            <a:r>
              <a:rPr lang="nl-NL" altLang="nl-NL" sz="2177" b="1"/>
              <a:t>- kleine maatregelen</a:t>
            </a:r>
          </a:p>
          <a:p>
            <a:pPr>
              <a:buClrTx/>
              <a:buFontTx/>
              <a:buNone/>
            </a:pPr>
            <a:endParaRPr lang="nl-NL" altLang="nl-NL" sz="2177" b="1"/>
          </a:p>
          <a:p>
            <a:pPr>
              <a:buClrTx/>
              <a:buFontTx/>
              <a:buNone/>
            </a:pPr>
            <a:r>
              <a:rPr lang="nl-NL" altLang="nl-NL" sz="2177" b="1"/>
              <a:t>- grote maatregelen</a:t>
            </a:r>
          </a:p>
        </p:txBody>
      </p:sp>
      <p:pic>
        <p:nvPicPr>
          <p:cNvPr id="14344" name="Picture 8">
            <a:extLst>
              <a:ext uri="{FF2B5EF4-FFF2-40B4-BE49-F238E27FC236}">
                <a16:creationId xmlns:a16="http://schemas.microsoft.com/office/drawing/2014/main" id="{158F71ED-FFBF-5A1D-E84D-3252227AC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5" name="Picture 9">
            <a:extLst>
              <a:ext uri="{FF2B5EF4-FFF2-40B4-BE49-F238E27FC236}">
                <a16:creationId xmlns:a16="http://schemas.microsoft.com/office/drawing/2014/main" id="{D77A9CE2-647E-18FF-04AA-667725458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768" y="3918584"/>
            <a:ext cx="3455879" cy="193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AF6BC62-DD83-BBAB-5E4F-02DEB269F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3886" y="1741380"/>
            <a:ext cx="2697506" cy="195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190B549-0E18-A067-BD6F-63C1D10B0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128" y="1741380"/>
            <a:ext cx="2613029" cy="130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D1BA2337-25AC-301B-9675-EDAA095B0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128" y="3918584"/>
            <a:ext cx="3455879" cy="193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BA32B14-1DF2-43F7-10D1-3CE25DE11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2027" y="3918584"/>
            <a:ext cx="1958331" cy="139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CFC2F49-A41E-6FF3-12EF-7A30E173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2979" y="1741380"/>
            <a:ext cx="2697506" cy="195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A5C115E-D5E4-2DBE-AC98-21321ED1B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221" y="1741380"/>
            <a:ext cx="2613029" cy="130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F33E7-BB7F-8579-77B8-4ACB80D7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221" y="3918584"/>
            <a:ext cx="3455879" cy="193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B7C76BE8-C235-32A2-B4A2-1D5D45767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C82AA1C7-04A2-42EA-100D-57B24459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845" y="871650"/>
            <a:ext cx="4135535" cy="413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5475E7EA-6D8A-5A1A-C68E-B43BB559E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537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8970C8C5-BBD7-1629-C5E2-1350B46E4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472" y="435826"/>
            <a:ext cx="2188723" cy="282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F9C55620-C896-0414-890D-A75DFFFEC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333" y="462705"/>
            <a:ext cx="3500037" cy="236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7722458D-1124-728E-F860-C1392763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349" y="3006615"/>
            <a:ext cx="2580390" cy="236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4BB4A08E-82AD-FC41-0F90-E218C1023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4282F1AF-EAE5-6774-DEB7-67AE4A2D6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845" y="871650"/>
            <a:ext cx="4135535" cy="413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E9769B27-0308-A9CE-C02A-70F59E67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537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5852C11E-2B60-765C-3583-C3DB9C26D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472" y="435826"/>
            <a:ext cx="2188723" cy="282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C70D40DF-3B32-55C6-9E4F-3D021A26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333" y="462705"/>
            <a:ext cx="3500037" cy="236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38582F76-E563-6B9E-81CB-14A37875B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349" y="3006615"/>
            <a:ext cx="2580390" cy="236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7">
            <a:extLst>
              <a:ext uri="{FF2B5EF4-FFF2-40B4-BE49-F238E27FC236}">
                <a16:creationId xmlns:a16="http://schemas.microsoft.com/office/drawing/2014/main" id="{B860744E-90A4-E9D1-4349-6EDC38A9D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3496" y="1524427"/>
            <a:ext cx="6483614" cy="207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44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5C731D1-5B5A-613B-C9DE-16A9BD426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70" y="451994"/>
            <a:ext cx="2188723" cy="282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5C25681D-E52B-DFCA-9BCA-7F182F1E2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094" y="1540595"/>
            <a:ext cx="6483614" cy="207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44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7DAB90FF-7E1C-9CA2-8CFA-A417D1B16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1D17428E-48C8-6E39-098C-19EF95C3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Text Box 3">
            <a:extLst>
              <a:ext uri="{FF2B5EF4-FFF2-40B4-BE49-F238E27FC236}">
                <a16:creationId xmlns:a16="http://schemas.microsoft.com/office/drawing/2014/main" id="{43398EAF-ED45-FDFE-9518-3175A5020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69" y="821732"/>
            <a:ext cx="9142720" cy="48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354"/>
              <a:t> </a:t>
            </a:r>
          </a:p>
          <a:p>
            <a:pPr>
              <a:buClrTx/>
              <a:buFontTx/>
              <a:buNone/>
            </a:pPr>
            <a:r>
              <a:rPr lang="nl-NL" altLang="nl-NL" sz="4354"/>
              <a:t> </a:t>
            </a:r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r>
              <a:rPr lang="nl-NL" altLang="nl-NL" sz="4354"/>
              <a:t>      </a:t>
            </a:r>
          </a:p>
          <a:p>
            <a:pPr>
              <a:buClrTx/>
              <a:buFontTx/>
              <a:buNone/>
            </a:pPr>
            <a:r>
              <a:rPr lang="nl-NL" altLang="nl-NL" sz="4354"/>
              <a:t>             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95F68A9C-4AA6-6ACA-F027-A5E40F05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" y="-130556"/>
            <a:ext cx="12408526" cy="274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8282BC47-3966-3C73-B0B9-1CB7EC80C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593" y="2829981"/>
            <a:ext cx="8568660" cy="380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212"/>
              </a:spcBef>
              <a:spcAft>
                <a:spcPts val="212"/>
              </a:spcAft>
            </a:pPr>
            <a:r>
              <a:rPr lang="nl-NL" altLang="nl-NL" sz="3870"/>
              <a:t>goed opgeleid, landelijk gecertificeerd </a:t>
            </a:r>
          </a:p>
          <a:p>
            <a:pPr algn="ctr">
              <a:spcBef>
                <a:spcPts val="212"/>
              </a:spcBef>
              <a:spcAft>
                <a:spcPts val="212"/>
              </a:spcAft>
            </a:pPr>
            <a:r>
              <a:rPr lang="nl-NL" altLang="nl-NL" sz="3870"/>
              <a:t>vrijwilliger, onafhankelijk en gratis</a:t>
            </a:r>
          </a:p>
          <a:p>
            <a:pPr algn="ctr">
              <a:spcBef>
                <a:spcPts val="212"/>
              </a:spcBef>
              <a:spcAft>
                <a:spcPts val="212"/>
              </a:spcAft>
            </a:pPr>
            <a:r>
              <a:rPr lang="nl-NL" altLang="nl-NL" sz="3870"/>
              <a:t>zit met u aan </a:t>
            </a:r>
            <a:r>
              <a:rPr lang="nl-NL" altLang="nl-NL" sz="3870" b="1" i="1"/>
              <a:t>uw</a:t>
            </a:r>
            <a:r>
              <a:rPr lang="nl-NL" altLang="nl-NL" sz="3870"/>
              <a:t> keukentafel</a:t>
            </a:r>
          </a:p>
          <a:p>
            <a:pPr algn="ctr">
              <a:spcBef>
                <a:spcPts val="212"/>
              </a:spcBef>
              <a:spcAft>
                <a:spcPts val="212"/>
              </a:spcAft>
            </a:pPr>
            <a:endParaRPr lang="nl-NL" altLang="nl-NL" sz="3870"/>
          </a:p>
          <a:p>
            <a:pPr algn="ctr">
              <a:spcBef>
                <a:spcPts val="212"/>
              </a:spcBef>
              <a:spcAft>
                <a:spcPts val="212"/>
              </a:spcAft>
            </a:pPr>
            <a:r>
              <a:rPr lang="nl-NL" altLang="nl-NL" sz="3870"/>
              <a:t>loopt met u mee: is geen expert!</a:t>
            </a:r>
          </a:p>
          <a:p>
            <a:pPr algn="ctr">
              <a:spcBef>
                <a:spcPts val="212"/>
              </a:spcBef>
              <a:spcAft>
                <a:spcPts val="212"/>
              </a:spcAft>
            </a:pPr>
            <a:r>
              <a:rPr lang="nl-NL" altLang="nl-NL" sz="3870"/>
              <a:t>doet in principe geen offerte-traject!</a:t>
            </a:r>
          </a:p>
          <a:p>
            <a:pPr algn="ctr">
              <a:buClrTx/>
              <a:buFontTx/>
              <a:buNone/>
            </a:pPr>
            <a:endParaRPr lang="nl-NL" altLang="nl-NL" sz="387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879ACAA0-6A6A-AA43-32B7-DEAD853EC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8AF80BA2-EBC8-4CDA-4063-88A311A3C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8BA80FDA-658D-601B-BB4D-7E7E9C19E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69" y="821732"/>
            <a:ext cx="9142720" cy="48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354"/>
              <a:t> </a:t>
            </a:r>
          </a:p>
          <a:p>
            <a:pPr>
              <a:buClrTx/>
              <a:buFontTx/>
              <a:buNone/>
            </a:pPr>
            <a:r>
              <a:rPr lang="nl-NL" altLang="nl-NL" sz="4354"/>
              <a:t> </a:t>
            </a:r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r>
              <a:rPr lang="nl-NL" altLang="nl-NL" sz="4354"/>
              <a:t>      </a:t>
            </a:r>
          </a:p>
          <a:p>
            <a:pPr>
              <a:buClrTx/>
              <a:buFontTx/>
              <a:buNone/>
            </a:pPr>
            <a:r>
              <a:rPr lang="nl-NL" altLang="nl-NL" sz="4354"/>
              <a:t>             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C9930FDB-B722-C1BC-A494-E7FA3C16A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095" y="921569"/>
            <a:ext cx="7184389" cy="478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6F7C7F73-9DBC-2FA2-1BBA-3215EB684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526" y="435826"/>
            <a:ext cx="1535946" cy="4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Uw vragen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85FDDFFA-04E2-166D-5374-DF508E437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91" y="3258127"/>
            <a:ext cx="1643462" cy="4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Uw wensen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DF08D3B9-0E70-93DA-E9E6-8637FF574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3882" y="3265807"/>
            <a:ext cx="2469034" cy="4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Uw mogelijkheden</a:t>
            </a: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353700FC-AA83-D7CA-220B-20EFAAF25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575" y="5876915"/>
            <a:ext cx="2104246" cy="4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Uw keukentafel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88399" cy="1320800"/>
          </a:xfrm>
        </p:spPr>
        <p:txBody>
          <a:bodyPr/>
          <a:lstStyle/>
          <a:p>
            <a:r>
              <a:rPr lang="nl-NL" dirty="0"/>
              <a:t>Programma informatieavond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EBE1B079-AD2C-BD8B-86FC-D1ED1F3A1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2743"/>
            <a:ext cx="12192000" cy="43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9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8AB416DB-9080-A3B6-D84A-3FB0E79F1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EEE71794-002C-8CC4-8284-5B24261EE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A6FBBDFC-6EB6-8638-57EB-D685B13AA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69" y="821732"/>
            <a:ext cx="9142720" cy="48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354"/>
              <a:t> </a:t>
            </a:r>
          </a:p>
          <a:p>
            <a:pPr>
              <a:buClrTx/>
              <a:buFontTx/>
              <a:buNone/>
            </a:pPr>
            <a:r>
              <a:rPr lang="nl-NL" altLang="nl-NL" sz="4354"/>
              <a:t> </a:t>
            </a:r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r>
              <a:rPr lang="nl-NL" altLang="nl-NL" sz="4354"/>
              <a:t>      </a:t>
            </a:r>
          </a:p>
          <a:p>
            <a:pPr>
              <a:buClrTx/>
              <a:buFontTx/>
              <a:buNone/>
            </a:pPr>
            <a:r>
              <a:rPr lang="nl-NL" altLang="nl-NL" sz="4354"/>
              <a:t>             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C833ABBE-6A15-AD03-3140-978476EDF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224" y="435826"/>
            <a:ext cx="1535946" cy="4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F91E64EE-B546-1F82-FAC4-33BE13104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91" y="3258127"/>
            <a:ext cx="1643462" cy="4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821D1549-978E-2526-07E2-D92B7441D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2754" y="3265807"/>
            <a:ext cx="2469034" cy="4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324501C4-9B4A-E65A-5FAA-E76436328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575" y="5876915"/>
            <a:ext cx="2104246" cy="4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pic>
        <p:nvPicPr>
          <p:cNvPr id="19464" name="Picture 8">
            <a:extLst>
              <a:ext uri="{FF2B5EF4-FFF2-40B4-BE49-F238E27FC236}">
                <a16:creationId xmlns:a16="http://schemas.microsoft.com/office/drawing/2014/main" id="{E5700558-A8E3-F29B-5785-0B593895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628" y="1741380"/>
            <a:ext cx="2096567" cy="14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9">
            <a:extLst>
              <a:ext uri="{FF2B5EF4-FFF2-40B4-BE49-F238E27FC236}">
                <a16:creationId xmlns:a16="http://schemas.microsoft.com/office/drawing/2014/main" id="{FED0E571-F75B-6871-48BF-019178906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747" y="1589705"/>
            <a:ext cx="862050" cy="145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AE78D1D5-8829-6F51-41E6-48874AA1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127" y="1088603"/>
            <a:ext cx="2184884" cy="218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7" name="Text Box 11">
            <a:extLst>
              <a:ext uri="{FF2B5EF4-FFF2-40B4-BE49-F238E27FC236}">
                <a16:creationId xmlns:a16="http://schemas.microsoft.com/office/drawing/2014/main" id="{2F3E964D-04C7-C742-0015-762BE9693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398" y="435826"/>
            <a:ext cx="5354693" cy="135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396" rIns="0" bIns="0"/>
          <a:lstStyle>
            <a:lvl1pPr marL="427038" indent="-322263"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314"/>
              </a:spcBef>
              <a:buSzPct val="45000"/>
            </a:pPr>
            <a:r>
              <a:rPr lang="nl-NL" altLang="nl-NL" sz="3870"/>
              <a:t>Hoeven we niet te </a:t>
            </a:r>
            <a:r>
              <a:rPr lang="nl-NL" altLang="nl-NL" sz="3870" b="1"/>
              <a:t>betalen</a:t>
            </a:r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496A9D50-E10F-93C1-ADD7-3E161DE8B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94" y="435825"/>
            <a:ext cx="5354692" cy="397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396" rIns="0" bIns="0"/>
          <a:lstStyle>
            <a:lvl1pPr marL="427038" indent="-322263"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314"/>
              </a:spcBef>
              <a:buSzPct val="45000"/>
            </a:pPr>
            <a:r>
              <a:rPr lang="nl-NL" altLang="nl-NL" sz="3870"/>
              <a:t>Wat we niet of minder </a:t>
            </a:r>
            <a:r>
              <a:rPr lang="nl-NL" altLang="nl-NL" sz="3870" b="1"/>
              <a:t>verbruiken</a:t>
            </a:r>
          </a:p>
          <a:p>
            <a:pPr marL="522219" indent="-385905">
              <a:spcBef>
                <a:spcPts val="2314"/>
              </a:spcBef>
              <a:buSzPct val="45000"/>
            </a:pPr>
            <a:endParaRPr lang="nl-NL" altLang="nl-NL" sz="3870"/>
          </a:p>
          <a:p>
            <a:pPr marL="522219" indent="-385905">
              <a:spcBef>
                <a:spcPts val="2314"/>
              </a:spcBef>
              <a:buSzPct val="45000"/>
            </a:pPr>
            <a:endParaRPr lang="nl-NL" altLang="nl-NL" sz="3870"/>
          </a:p>
          <a:p>
            <a:pPr>
              <a:spcBef>
                <a:spcPts val="2314"/>
              </a:spcBef>
              <a:buSzPct val="45000"/>
            </a:pPr>
            <a:endParaRPr lang="nl-NL" altLang="nl-NL" sz="3870"/>
          </a:p>
          <a:p>
            <a:pPr marL="522219" indent="-385905">
              <a:spcBef>
                <a:spcPts val="2314"/>
              </a:spcBef>
              <a:buSzPct val="45000"/>
            </a:pPr>
            <a:endParaRPr lang="nl-NL" altLang="nl-NL" sz="3870"/>
          </a:p>
        </p:txBody>
      </p:sp>
      <p:pic>
        <p:nvPicPr>
          <p:cNvPr id="19469" name="Picture 13">
            <a:extLst>
              <a:ext uri="{FF2B5EF4-FFF2-40B4-BE49-F238E27FC236}">
                <a16:creationId xmlns:a16="http://schemas.microsoft.com/office/drawing/2014/main" id="{2B3BCBDB-E2B6-9CEB-A500-1074831E0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738" y="4605920"/>
            <a:ext cx="2442155" cy="122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70" name="Text Box 14">
            <a:extLst>
              <a:ext uri="{FF2B5EF4-FFF2-40B4-BE49-F238E27FC236}">
                <a16:creationId xmlns:a16="http://schemas.microsoft.com/office/drawing/2014/main" id="{6A6001BB-E68D-CC30-168D-A4F85E1E9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10" y="3478919"/>
            <a:ext cx="2889499" cy="124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439"/>
              </a:spcBef>
              <a:spcAft>
                <a:spcPts val="439"/>
              </a:spcAft>
            </a:pPr>
            <a:r>
              <a:rPr lang="nl-NL" altLang="nl-NL" sz="3870"/>
              <a:t>Wat we zelf </a:t>
            </a:r>
          </a:p>
          <a:p>
            <a:pPr>
              <a:spcBef>
                <a:spcPts val="439"/>
              </a:spcBef>
              <a:spcAft>
                <a:spcPts val="439"/>
              </a:spcAft>
            </a:pPr>
            <a:r>
              <a:rPr lang="nl-NL" altLang="nl-NL" sz="3870" b="1"/>
              <a:t>opwekken</a:t>
            </a:r>
          </a:p>
        </p:txBody>
      </p:sp>
      <p:sp>
        <p:nvSpPr>
          <p:cNvPr id="19471" name="Text Box 15">
            <a:extLst>
              <a:ext uri="{FF2B5EF4-FFF2-40B4-BE49-F238E27FC236}">
                <a16:creationId xmlns:a16="http://schemas.microsoft.com/office/drawing/2014/main" id="{70BA5447-E244-1200-74D6-65FFDC1CA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288" y="3046935"/>
            <a:ext cx="5617723" cy="124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439"/>
              </a:spcBef>
              <a:spcAft>
                <a:spcPts val="439"/>
              </a:spcAft>
            </a:pPr>
            <a:r>
              <a:rPr lang="nl-NL" altLang="nl-NL" sz="3870"/>
              <a:t>Hoeven we niet </a:t>
            </a:r>
            <a:r>
              <a:rPr lang="nl-NL" altLang="nl-NL" sz="3870" b="1"/>
              <a:t>centraal</a:t>
            </a:r>
          </a:p>
          <a:p>
            <a:pPr>
              <a:spcBef>
                <a:spcPts val="439"/>
              </a:spcBef>
              <a:spcAft>
                <a:spcPts val="439"/>
              </a:spcAft>
            </a:pPr>
            <a:r>
              <a:rPr lang="nl-NL" altLang="nl-NL" sz="3870"/>
              <a:t> op te wekken</a:t>
            </a:r>
          </a:p>
        </p:txBody>
      </p:sp>
      <p:pic>
        <p:nvPicPr>
          <p:cNvPr id="19472" name="Picture 16">
            <a:extLst>
              <a:ext uri="{FF2B5EF4-FFF2-40B4-BE49-F238E27FC236}">
                <a16:creationId xmlns:a16="http://schemas.microsoft.com/office/drawing/2014/main" id="{25310EB3-49B4-B3A5-AE15-3F1C00772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480" y="4354408"/>
            <a:ext cx="2357677" cy="11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73" name="Picture 17">
            <a:extLst>
              <a:ext uri="{FF2B5EF4-FFF2-40B4-BE49-F238E27FC236}">
                <a16:creationId xmlns:a16="http://schemas.microsoft.com/office/drawing/2014/main" id="{3B83CE5C-45FD-5CD3-79ED-1E27BF8E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934" y="4135535"/>
            <a:ext cx="1958331" cy="117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74" name="AutoShape 18">
            <a:extLst>
              <a:ext uri="{FF2B5EF4-FFF2-40B4-BE49-F238E27FC236}">
                <a16:creationId xmlns:a16="http://schemas.microsoft.com/office/drawing/2014/main" id="{96D9B10E-7487-A8CA-66E0-8C466A10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798" y="1900734"/>
            <a:ext cx="1958331" cy="710375"/>
          </a:xfrm>
          <a:prstGeom prst="rightArrow">
            <a:avLst>
              <a:gd name="adj1" fmla="val 50000"/>
              <a:gd name="adj2" fmla="val 68919"/>
            </a:avLst>
          </a:prstGeom>
          <a:solidFill>
            <a:srgbClr val="127622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sp>
        <p:nvSpPr>
          <p:cNvPr id="19475" name="AutoShape 19">
            <a:extLst>
              <a:ext uri="{FF2B5EF4-FFF2-40B4-BE49-F238E27FC236}">
                <a16:creationId xmlns:a16="http://schemas.microsoft.com/office/drawing/2014/main" id="{5EEF4C93-3E41-5AB0-F3A8-82B423747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798" y="4788313"/>
            <a:ext cx="1958331" cy="710375"/>
          </a:xfrm>
          <a:prstGeom prst="rightArrow">
            <a:avLst>
              <a:gd name="adj1" fmla="val 50000"/>
              <a:gd name="adj2" fmla="val 68919"/>
            </a:avLst>
          </a:prstGeom>
          <a:solidFill>
            <a:srgbClr val="FFDE59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sp>
        <p:nvSpPr>
          <p:cNvPr id="19476" name="AutoShape 20">
            <a:extLst>
              <a:ext uri="{FF2B5EF4-FFF2-40B4-BE49-F238E27FC236}">
                <a16:creationId xmlns:a16="http://schemas.microsoft.com/office/drawing/2014/main" id="{28C805E4-5E4E-F152-18EB-95E07A1E8AF0}"/>
              </a:ext>
            </a:extLst>
          </p:cNvPr>
          <p:cNvSpPr>
            <a:spLocks noChangeArrowheads="1"/>
          </p:cNvSpPr>
          <p:nvPr/>
        </p:nvSpPr>
        <p:spPr bwMode="auto">
          <a:xfrm rot="2520000">
            <a:off x="4535095" y="2348079"/>
            <a:ext cx="470384" cy="2620708"/>
          </a:xfrm>
          <a:prstGeom prst="upArrow">
            <a:avLst>
              <a:gd name="adj1" fmla="val 50000"/>
              <a:gd name="adj2" fmla="val 139286"/>
            </a:avLst>
          </a:prstGeom>
          <a:solidFill>
            <a:srgbClr val="FFDE59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sp>
        <p:nvSpPr>
          <p:cNvPr id="19477" name="AutoShape 21">
            <a:extLst>
              <a:ext uri="{FF2B5EF4-FFF2-40B4-BE49-F238E27FC236}">
                <a16:creationId xmlns:a16="http://schemas.microsoft.com/office/drawing/2014/main" id="{18DAE5BB-EFC6-2B1D-5976-4A8E6D9CC10A}"/>
              </a:ext>
            </a:extLst>
          </p:cNvPr>
          <p:cNvSpPr>
            <a:spLocks noChangeArrowheads="1"/>
          </p:cNvSpPr>
          <p:nvPr/>
        </p:nvSpPr>
        <p:spPr bwMode="auto">
          <a:xfrm rot="7920000">
            <a:off x="4560056" y="2382638"/>
            <a:ext cx="470383" cy="2620708"/>
          </a:xfrm>
          <a:prstGeom prst="upArrow">
            <a:avLst>
              <a:gd name="adj1" fmla="val 50000"/>
              <a:gd name="adj2" fmla="val 139286"/>
            </a:avLst>
          </a:prstGeom>
          <a:solidFill>
            <a:srgbClr val="127622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3F44BC95-8B36-618F-47D1-E15248A7C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912" y="462705"/>
            <a:ext cx="5354692" cy="397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396" rIns="0" bIns="0"/>
          <a:lstStyle>
            <a:lvl1pPr marL="427038" indent="-322263"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27038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  <a:tab pos="941070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314"/>
              </a:spcBef>
              <a:buSzPct val="45000"/>
            </a:pPr>
            <a:r>
              <a:rPr lang="nl-NL" altLang="nl-NL" sz="3870"/>
              <a:t>Wat we niet of minder </a:t>
            </a:r>
            <a:r>
              <a:rPr lang="nl-NL" altLang="nl-NL" sz="3870" b="1"/>
              <a:t>verbruiken</a:t>
            </a:r>
          </a:p>
          <a:p>
            <a:pPr marL="522219" indent="-385905">
              <a:spcBef>
                <a:spcPts val="2314"/>
              </a:spcBef>
              <a:buSzPct val="45000"/>
            </a:pPr>
            <a:endParaRPr lang="nl-NL" altLang="nl-NL" sz="3870"/>
          </a:p>
          <a:p>
            <a:pPr marL="522219" indent="-385905">
              <a:spcBef>
                <a:spcPts val="2314"/>
              </a:spcBef>
              <a:buSzPct val="45000"/>
            </a:pPr>
            <a:endParaRPr lang="nl-NL" altLang="nl-NL" sz="3870"/>
          </a:p>
          <a:p>
            <a:pPr>
              <a:spcBef>
                <a:spcPts val="2314"/>
              </a:spcBef>
              <a:buSzPct val="45000"/>
            </a:pPr>
            <a:endParaRPr lang="nl-NL" altLang="nl-NL" sz="3870"/>
          </a:p>
          <a:p>
            <a:pPr marL="522219" indent="-385905">
              <a:spcBef>
                <a:spcPts val="2314"/>
              </a:spcBef>
              <a:buSzPct val="45000"/>
            </a:pPr>
            <a:endParaRPr lang="nl-NL" altLang="nl-NL" sz="387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1C7471ED-9B7D-CFE6-FA86-C497A7C29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656" y="4632799"/>
            <a:ext cx="2442155" cy="122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4E96EB6-D7CC-49E2-F448-50301CF6C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2398" y="4381287"/>
            <a:ext cx="2357677" cy="11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9E3F4063-4F67-0C41-449B-CC621EB29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CB276486-7E8C-E315-5C4B-EFFFD64A5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537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D82517DB-F945-E2C6-7B22-D2FDD547A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641" y="537582"/>
            <a:ext cx="8706896" cy="98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97527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838"/>
              <a:t>Gedrag en kleine maatregelen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3644060F-370B-F441-5A86-E25562E86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2" y="1322835"/>
            <a:ext cx="4571359" cy="390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Text Box 5">
            <a:extLst>
              <a:ext uri="{FF2B5EF4-FFF2-40B4-BE49-F238E27FC236}">
                <a16:creationId xmlns:a16="http://schemas.microsoft.com/office/drawing/2014/main" id="{9389DE9C-6423-08F3-B61F-1C734BC36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593" y="1741380"/>
            <a:ext cx="3453959" cy="103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580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Een gloeilamp van 40 watt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vervangen door een LED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van 4 watt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D4C02B4C-D348-CCAB-92A9-A35EA59E4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46" y="4354408"/>
            <a:ext cx="2086968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580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Besparing </a:t>
            </a:r>
            <a:r>
              <a:rPr lang="nl-NL" altLang="nl-NL" sz="3386" b="1">
                <a:solidFill>
                  <a:srgbClr val="34A439"/>
                </a:solidFill>
              </a:rPr>
              <a:t>90%</a:t>
            </a:r>
          </a:p>
        </p:txBody>
      </p:sp>
      <p:sp>
        <p:nvSpPr>
          <p:cNvPr id="20487" name="AutoShape 7">
            <a:extLst>
              <a:ext uri="{FF2B5EF4-FFF2-40B4-BE49-F238E27FC236}">
                <a16:creationId xmlns:a16="http://schemas.microsoft.com/office/drawing/2014/main" id="{0598F5A4-D4AC-CEB2-639A-4A78D7804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449" y="2613030"/>
            <a:ext cx="2177204" cy="485742"/>
          </a:xfrm>
          <a:prstGeom prst="rightArrow">
            <a:avLst>
              <a:gd name="adj1" fmla="val 50000"/>
              <a:gd name="adj2" fmla="val 112055"/>
            </a:avLst>
          </a:prstGeom>
          <a:solidFill>
            <a:srgbClr val="FF4000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335CE578-2085-E542-B449-7167D3EED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D69469A-609A-CBA4-9177-7069A4C1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537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4C6AAC46-D324-1145-022E-2E3AD0C81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593" y="537582"/>
            <a:ext cx="8706895" cy="98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97527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838"/>
              <a:t>Gedrag en kleine maatregelen</a:t>
            </a:r>
          </a:p>
        </p:txBody>
      </p:sp>
      <p:sp>
        <p:nvSpPr>
          <p:cNvPr id="3076" name="Oval 4">
            <a:extLst>
              <a:ext uri="{FF2B5EF4-FFF2-40B4-BE49-F238E27FC236}">
                <a16:creationId xmlns:a16="http://schemas.microsoft.com/office/drawing/2014/main" id="{558D12C0-60EA-9642-A1D8-2BA300810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020" y="3701631"/>
            <a:ext cx="3046933" cy="1524427"/>
          </a:xfrm>
          <a:prstGeom prst="ellipse">
            <a:avLst/>
          </a:prstGeom>
          <a:solidFill>
            <a:srgbClr val="F3E7E7"/>
          </a:solidFill>
          <a:ln w="9360" cap="flat">
            <a:solidFill>
              <a:srgbClr val="FF4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12321BAE-4891-D08F-8BB7-890647F6C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768" y="1305555"/>
            <a:ext cx="5659962" cy="452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8" name="Text Box 6">
            <a:extLst>
              <a:ext uri="{FF2B5EF4-FFF2-40B4-BE49-F238E27FC236}">
                <a16:creationId xmlns:a16="http://schemas.microsoft.com/office/drawing/2014/main" id="{F9903930-8391-3F88-EB31-A506DA640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04" y="1958332"/>
            <a:ext cx="4590559" cy="138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580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 dirty="0"/>
              <a:t>Stel je thermostaat 1 graad lager in </a:t>
            </a:r>
          </a:p>
          <a:p>
            <a:pPr>
              <a:buClrTx/>
              <a:buFontTx/>
              <a:buNone/>
            </a:pPr>
            <a:r>
              <a:rPr lang="nl-NL" altLang="nl-NL" sz="2177" dirty="0"/>
              <a:t>dan je gewend bent: </a:t>
            </a:r>
          </a:p>
          <a:p>
            <a:pPr>
              <a:buClrTx/>
              <a:buFontTx/>
              <a:buNone/>
            </a:pPr>
            <a:endParaRPr lang="nl-NL" altLang="nl-NL" sz="2177" dirty="0"/>
          </a:p>
          <a:p>
            <a:pPr>
              <a:buClrTx/>
              <a:buFontTx/>
              <a:buNone/>
            </a:pPr>
            <a:r>
              <a:rPr lang="nl-NL" altLang="nl-NL" sz="2177" dirty="0"/>
              <a:t>besparing </a:t>
            </a:r>
            <a:r>
              <a:rPr lang="nl-NL" altLang="nl-NL" sz="2419" b="1" i="1" dirty="0"/>
              <a:t>€ 200,- per jaar</a:t>
            </a:r>
          </a:p>
          <a:p>
            <a:pPr>
              <a:buClrTx/>
              <a:buFontTx/>
              <a:buNone/>
            </a:pPr>
            <a:r>
              <a:rPr lang="nl-NL" altLang="nl-NL" sz="2177" dirty="0"/>
              <a:t>( = 115 m3)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50DBB356-6DBE-CE1B-6588-4F827837F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603" y="5241417"/>
            <a:ext cx="4525282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580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(bij gasprijs van € 1,74)</a:t>
            </a:r>
          </a:p>
        </p:txBody>
      </p:sp>
      <p:sp>
        <p:nvSpPr>
          <p:cNvPr id="3080" name="AutoShape 8">
            <a:extLst>
              <a:ext uri="{FF2B5EF4-FFF2-40B4-BE49-F238E27FC236}">
                <a16:creationId xmlns:a16="http://schemas.microsoft.com/office/drawing/2014/main" id="{0AFE7FBF-EA3A-5099-4AB1-CA0ABCD5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826" y="4137456"/>
            <a:ext cx="2177204" cy="652777"/>
          </a:xfrm>
          <a:prstGeom prst="leftArrow">
            <a:avLst>
              <a:gd name="adj1" fmla="val 50000"/>
              <a:gd name="adj2" fmla="val 83382"/>
            </a:avLst>
          </a:prstGeom>
          <a:solidFill>
            <a:srgbClr val="FF4000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0A34EB81-AEED-FBCE-F2C7-81F0E0D3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015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1383A1A-91FC-AEB0-9118-FBB0BA58A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E437D412-05A7-EA05-4A44-44DE877F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2" y="5757880"/>
            <a:ext cx="1100121" cy="110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729D0EA-298C-8420-0950-29F11A190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489" y="5944113"/>
            <a:ext cx="764133" cy="80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4DF80A35-7531-8937-22A6-E9FC56D3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6954" y="199673"/>
            <a:ext cx="8282590" cy="565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Text Box 6">
            <a:extLst>
              <a:ext uri="{FF2B5EF4-FFF2-40B4-BE49-F238E27FC236}">
                <a16:creationId xmlns:a16="http://schemas.microsoft.com/office/drawing/2014/main" id="{B662EA8F-D446-E0FC-287D-0904960A6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845" y="4354408"/>
            <a:ext cx="1127001" cy="68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muur</a:t>
            </a: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3FAC919C-D707-DE36-B638-36096F4DA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200" y="4371688"/>
            <a:ext cx="850530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muur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C934D2F5-2085-9CD0-E0DD-C31D6D9F6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229" y="4371688"/>
            <a:ext cx="850531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muur</a:t>
            </a: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48A5ECED-9AC4-BDA7-A6A1-233F0724C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10" y="1967933"/>
            <a:ext cx="1464908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gordijnen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38E952E0-FE25-65A2-BD45-E6D32CFA2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8815" y="1977532"/>
            <a:ext cx="854371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raam</a:t>
            </a: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D4169E37-10CE-0450-7E8E-6E5AD18B9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64" y="4354408"/>
            <a:ext cx="1305554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warmte</a:t>
            </a:r>
          </a:p>
        </p:txBody>
      </p:sp>
      <p:pic>
        <p:nvPicPr>
          <p:cNvPr id="4108" name="Picture 12">
            <a:extLst>
              <a:ext uri="{FF2B5EF4-FFF2-40B4-BE49-F238E27FC236}">
                <a16:creationId xmlns:a16="http://schemas.microsoft.com/office/drawing/2014/main" id="{93228C47-CAE3-0B52-D941-85D399E2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1268" y="6030510"/>
            <a:ext cx="827492" cy="82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9" name="Text Box 13">
            <a:extLst>
              <a:ext uri="{FF2B5EF4-FFF2-40B4-BE49-F238E27FC236}">
                <a16:creationId xmlns:a16="http://schemas.microsoft.com/office/drawing/2014/main" id="{C62FBC7F-13F2-AD0E-329F-528A2BE12A2A}"/>
              </a:ext>
            </a:extLst>
          </p:cNvPr>
          <p:cNvSpPr txBox="1">
            <a:spLocks noChangeArrowheads="1"/>
          </p:cNvSpPr>
          <p:nvPr/>
        </p:nvSpPr>
        <p:spPr bwMode="auto">
          <a:xfrm rot="16140000">
            <a:off x="7943937" y="4547362"/>
            <a:ext cx="1246036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radiator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56ADEB63-8EAA-3709-D156-5A836591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7DC82E1-9F86-2029-7854-367F58EC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E2131A27-824C-B363-89C9-785C3F4D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665" y="0"/>
            <a:ext cx="5771318" cy="685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AutoShape 4">
            <a:extLst>
              <a:ext uri="{FF2B5EF4-FFF2-40B4-BE49-F238E27FC236}">
                <a16:creationId xmlns:a16="http://schemas.microsoft.com/office/drawing/2014/main" id="{C85496CC-53B3-6F21-2E5A-06CF7B835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798" y="3701631"/>
            <a:ext cx="1524427" cy="1305554"/>
          </a:xfrm>
          <a:prstGeom prst="roundRect">
            <a:avLst>
              <a:gd name="adj" fmla="val 16667"/>
            </a:avLst>
          </a:prstGeom>
          <a:solidFill>
            <a:srgbClr val="579D1C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DEC78540-0492-B7E4-2537-62DF65487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015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>
            <a:extLst>
              <a:ext uri="{FF2B5EF4-FFF2-40B4-BE49-F238E27FC236}">
                <a16:creationId xmlns:a16="http://schemas.microsoft.com/office/drawing/2014/main" id="{817C2215-D29F-2B60-5EAB-C8182838F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641" y="537582"/>
            <a:ext cx="8706896" cy="98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97527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838"/>
              <a:t>Gedrag en kleine maatregelen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5C19F96B-9EE6-0A6F-D3BE-BF07BAF1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071" y="1251796"/>
            <a:ext cx="4285290" cy="244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4">
            <a:extLst>
              <a:ext uri="{FF2B5EF4-FFF2-40B4-BE49-F238E27FC236}">
                <a16:creationId xmlns:a16="http://schemas.microsoft.com/office/drawing/2014/main" id="{53E04115-7E66-4B32-C207-F1E89FAAE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594" y="1539787"/>
            <a:ext cx="4563680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73580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 b="1"/>
              <a:t>Korter douchen bespaart energie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0DA02999-7A1A-3F4A-D92E-8736F780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44" y="4060659"/>
            <a:ext cx="12391246" cy="7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67485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1451"/>
              <a:t>De gemiddelde douchetijd: 9 minuten. </a:t>
            </a:r>
          </a:p>
          <a:p>
            <a:pPr>
              <a:buClrTx/>
              <a:buFontTx/>
              <a:buNone/>
            </a:pPr>
            <a:r>
              <a:rPr lang="nl-NL" altLang="nl-NL" sz="1451"/>
              <a:t>Een gemiddeld huishouden dat altijd 5 minuten doucht, bespaart meer dan 15.000 liter warm water en 60 m3 gas. </a:t>
            </a:r>
          </a:p>
          <a:p>
            <a:pPr>
              <a:buClrTx/>
              <a:buFontTx/>
              <a:buNone/>
            </a:pPr>
            <a:r>
              <a:rPr lang="nl-NL" altLang="nl-NL" sz="1451"/>
              <a:t>Bij een gasprijs van 1 euro per m³ (prijs voor de langere termijn) is dat bij elkaar </a:t>
            </a:r>
            <a:r>
              <a:rPr lang="nl-NL" altLang="nl-NL" sz="1693" b="1" i="1"/>
              <a:t>€ 90</a:t>
            </a:r>
            <a:r>
              <a:rPr lang="nl-NL" altLang="nl-NL" sz="1451"/>
              <a:t>. per jaar; Bron: Milieu Centraal</a:t>
            </a:r>
          </a:p>
          <a:p>
            <a:pPr>
              <a:buClrTx/>
              <a:buFontTx/>
              <a:buNone/>
            </a:pPr>
            <a:r>
              <a:rPr lang="nl-NL" altLang="nl-NL" sz="1451"/>
              <a:t>(bij de prijs van € 1,74 wordt dit zelfs € 135,- per jaar).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D2C5C42F-2E19-705B-D64A-8A3BB84C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E7DD5751-09B6-47D8-BC97-6C775C2FA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537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>
            <a:extLst>
              <a:ext uri="{FF2B5EF4-FFF2-40B4-BE49-F238E27FC236}">
                <a16:creationId xmlns:a16="http://schemas.microsoft.com/office/drawing/2014/main" id="{A05C0190-0E73-B26C-F32D-EFC278C74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641" y="537582"/>
            <a:ext cx="8706896" cy="98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97527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838"/>
              <a:t>Gedrag en kleine maatregelen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C53E6F8F-3397-2FB1-02B7-55E730344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549" y="2394157"/>
            <a:ext cx="2709026" cy="152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527515D-A40E-81D3-8B08-3CE678E45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630" y="4494563"/>
            <a:ext cx="1818176" cy="181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0E382CB0-5E63-F46B-40A4-8A24480DC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9875" y="2394157"/>
            <a:ext cx="6397216" cy="139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26"/>
              </a:spcBef>
              <a:spcAft>
                <a:spcPts val="726"/>
              </a:spcAft>
            </a:pPr>
            <a:r>
              <a:rPr lang="nl-NL" altLang="nl-NL" sz="1451"/>
              <a:t>Stel u kijkt 4 uur per dag TV en zet met afstandbediening TV uit.</a:t>
            </a:r>
          </a:p>
          <a:p>
            <a:pPr>
              <a:spcBef>
                <a:spcPts val="726"/>
              </a:spcBef>
              <a:spcAft>
                <a:spcPts val="726"/>
              </a:spcAft>
            </a:pPr>
            <a:r>
              <a:rPr lang="nl-NL" altLang="nl-NL" sz="1451"/>
              <a:t>Verbruik als u kijkt: 4 uur x 60 W x 365 dagen (bij snelle start)</a:t>
            </a:r>
          </a:p>
          <a:p>
            <a:pPr>
              <a:spcBef>
                <a:spcPts val="726"/>
              </a:spcBef>
              <a:spcAft>
                <a:spcPts val="726"/>
              </a:spcAft>
            </a:pPr>
            <a:r>
              <a:rPr lang="nl-NL" altLang="nl-NL" sz="1451"/>
              <a:t>Verbruik standby: 20 uur x 34 W x 365 dagen</a:t>
            </a:r>
          </a:p>
          <a:p>
            <a:pPr>
              <a:spcBef>
                <a:spcPts val="726"/>
              </a:spcBef>
              <a:spcAft>
                <a:spcPts val="726"/>
              </a:spcAft>
            </a:pPr>
            <a:r>
              <a:rPr lang="nl-NL" altLang="nl-NL" sz="1451"/>
              <a:t>Samen 336 kWh tegen € 0,67 = </a:t>
            </a:r>
            <a:r>
              <a:rPr lang="nl-NL" altLang="nl-NL" sz="1693" b="1" i="1"/>
              <a:t>€ 225,- per jaar</a:t>
            </a:r>
          </a:p>
          <a:p>
            <a:pPr>
              <a:spcBef>
                <a:spcPts val="726"/>
              </a:spcBef>
              <a:spcAft>
                <a:spcPts val="726"/>
              </a:spcAft>
            </a:pPr>
            <a:endParaRPr lang="nl-NL" altLang="nl-NL" sz="1451"/>
          </a:p>
          <a:p>
            <a:pPr>
              <a:spcBef>
                <a:spcPts val="726"/>
              </a:spcBef>
              <a:spcAft>
                <a:spcPts val="726"/>
              </a:spcAft>
            </a:pPr>
            <a:endParaRPr lang="nl-NL" altLang="nl-NL" sz="1451"/>
          </a:p>
          <a:p>
            <a:pPr>
              <a:spcBef>
                <a:spcPts val="726"/>
              </a:spcBef>
              <a:spcAft>
                <a:spcPts val="726"/>
              </a:spcAft>
            </a:pPr>
            <a:endParaRPr lang="nl-NL" altLang="nl-NL" sz="1451"/>
          </a:p>
          <a:p>
            <a:pPr>
              <a:spcBef>
                <a:spcPts val="726"/>
              </a:spcBef>
              <a:spcAft>
                <a:spcPts val="726"/>
              </a:spcAft>
            </a:pPr>
            <a:r>
              <a:rPr lang="nl-NL" altLang="nl-NL" sz="1451"/>
              <a:t>Stekker eruit/schakelaar scheelt 20 uur x 365 x € 0,67 = </a:t>
            </a:r>
            <a:r>
              <a:rPr lang="nl-NL" altLang="nl-NL" sz="1693" b="1" i="1"/>
              <a:t>€ 166,-</a:t>
            </a:r>
            <a:r>
              <a:rPr lang="nl-NL" altLang="nl-NL" sz="1451" b="1" i="1"/>
              <a:t> per jaar</a:t>
            </a:r>
          </a:p>
          <a:p>
            <a:pPr>
              <a:spcBef>
                <a:spcPts val="726"/>
              </a:spcBef>
              <a:spcAft>
                <a:spcPts val="726"/>
              </a:spcAft>
            </a:pPr>
            <a:r>
              <a:rPr lang="nl-NL" altLang="nl-NL" sz="1451"/>
              <a:t>(dat is 250 kWh per jaar) 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879033C2-E971-04F5-218E-3134E3466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15" y="1741380"/>
            <a:ext cx="4193133" cy="35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69662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1693"/>
              <a:t>Een voorbeeld van de Ziggo Horizon box:</a:t>
            </a:r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51300F07-468B-893D-9E94-4C3614D84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7BDF50C8-F450-363D-FA34-F2A9AFFF0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787" y="4135536"/>
            <a:ext cx="2613028" cy="194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F7C34-7846-9EA8-B5C3-45825DDC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106" y="2471404"/>
            <a:ext cx="2709026" cy="152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75CEAE0-BE5B-5456-341B-25E35B3D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5343" y="4212783"/>
            <a:ext cx="2613028" cy="194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4108273B-6346-92C2-84F9-25F22E159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53CBF7D-D060-DA32-8B6C-85D213A82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39FFFDFF-69CF-FB69-2178-438545B8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418" y="652777"/>
            <a:ext cx="7184389" cy="55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0542036A-6CA1-0C27-D3C4-916FFFA7A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5711" y="652777"/>
            <a:ext cx="1958331" cy="345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Adapters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– Telefoon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– Tablet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– PC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– Laptop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– Printer</a:t>
            </a:r>
          </a:p>
          <a:p>
            <a:pPr>
              <a:buClrTx/>
              <a:buFontTx/>
              <a:buNone/>
            </a:pPr>
            <a:endParaRPr lang="nl-NL" altLang="nl-NL" sz="2177"/>
          </a:p>
          <a:p>
            <a:pPr>
              <a:buClrTx/>
              <a:buFontTx/>
              <a:buNone/>
            </a:pPr>
            <a:r>
              <a:rPr lang="nl-NL" altLang="nl-NL" sz="2177"/>
              <a:t>Gebruiken stroom!</a:t>
            </a:r>
          </a:p>
        </p:txBody>
      </p:sp>
      <p:sp>
        <p:nvSpPr>
          <p:cNvPr id="8197" name="AutoShape 5">
            <a:extLst>
              <a:ext uri="{FF2B5EF4-FFF2-40B4-BE49-F238E27FC236}">
                <a16:creationId xmlns:a16="http://schemas.microsoft.com/office/drawing/2014/main" id="{3D9BB33E-6565-35CB-95DB-DD9B5B2A1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730" y="2177204"/>
            <a:ext cx="652777" cy="2394157"/>
          </a:xfrm>
          <a:prstGeom prst="downArrow">
            <a:avLst>
              <a:gd name="adj1" fmla="val 50000"/>
              <a:gd name="adj2" fmla="val 91691"/>
            </a:avLst>
          </a:prstGeom>
          <a:solidFill>
            <a:srgbClr val="34A439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A71B7F63-D0B7-AC97-5EE1-296B75CA2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1324754"/>
            <a:ext cx="2394156" cy="41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Zet de knop om!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2852C092-E6FA-0C2F-5188-A635F3DE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9AED5F35-B65E-FB0E-02C8-CB3FE25E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C49BD1FE-AACD-11FE-11C2-91A440FC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3243" y="835171"/>
            <a:ext cx="6911758" cy="460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C119BA25-7F93-4A4E-4348-2EBBEC673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750" y="5659963"/>
            <a:ext cx="3046934" cy="52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903" b="1"/>
              <a:t>€ 19,95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995B97DA-2732-5D16-F75D-92F3035EC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015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>
            <a:extLst>
              <a:ext uri="{FF2B5EF4-FFF2-40B4-BE49-F238E27FC236}">
                <a16:creationId xmlns:a16="http://schemas.microsoft.com/office/drawing/2014/main" id="{DDAC8568-8EC4-20B8-DD42-48B37CB4E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641" y="216954"/>
            <a:ext cx="8706896" cy="87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ECFA237E-5ECA-2E21-8BFD-61B7F97F4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07BF1BD-3C71-A895-9FDA-8E61B5D5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598843" y="-1463948"/>
            <a:ext cx="6431775" cy="910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2607734"/>
            <a:ext cx="8788399" cy="1320800"/>
          </a:xfrm>
        </p:spPr>
        <p:txBody>
          <a:bodyPr/>
          <a:lstStyle/>
          <a:p>
            <a:r>
              <a:rPr lang="nl-NL" dirty="0"/>
              <a:t>Geert Martens - Energiecoach</a:t>
            </a:r>
          </a:p>
        </p:txBody>
      </p:sp>
    </p:spTree>
    <p:extLst>
      <p:ext uri="{BB962C8B-B14F-4D97-AF65-F5344CB8AC3E}">
        <p14:creationId xmlns:p14="http://schemas.microsoft.com/office/powerpoint/2010/main" val="2302228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D34898C6-B3DE-5357-464C-45EAB44C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015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>
            <a:extLst>
              <a:ext uri="{FF2B5EF4-FFF2-40B4-BE49-F238E27FC236}">
                <a16:creationId xmlns:a16="http://schemas.microsoft.com/office/drawing/2014/main" id="{8E3C4185-5D8F-2D49-3C3C-A4E25550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641" y="216954"/>
            <a:ext cx="8706896" cy="87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9AD4C7E8-C77E-03A5-824D-594FE88D6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70CABB6-CD59-1046-9917-812237987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571965" y="-1231636"/>
            <a:ext cx="6043948" cy="855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612895F7-1B5C-5C6E-A404-6777556C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6DEA119-CD83-0412-19FF-55FC30ED6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7110" y="791012"/>
            <a:ext cx="2332718" cy="145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5ED6EFC1-5B1B-BF83-830C-E2224A1B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537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79A1DCA-B8D7-9FA6-2751-D50A444CA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817" y="1088603"/>
            <a:ext cx="3482758" cy="174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408C7909-13E1-554E-6857-7FCD04163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7110" y="2397997"/>
            <a:ext cx="2296240" cy="152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41F7B57-86FB-6500-8129-1F3F54D2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4352" y="2177204"/>
            <a:ext cx="2626468" cy="254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452621FF-5F0A-B3FE-94E0-75E2D3E7E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798" y="216953"/>
            <a:ext cx="5224137" cy="87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88819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3870"/>
              <a:t>Grote maatregelen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BC4BA032-89E2-468A-11B4-8622498F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706" y="4135536"/>
            <a:ext cx="2616869" cy="17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A246AA6A-C149-E187-B20D-6294A653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48" y="3064213"/>
            <a:ext cx="3081493" cy="17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94483EC-3933-3BFA-7B13-BA5FA8DB3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7110" y="4135535"/>
            <a:ext cx="2296240" cy="141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11663D2-C318-7F93-80B7-8FF153898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596" y="1067483"/>
            <a:ext cx="3482758" cy="174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0C3215C-5CBB-783A-DD3B-BF11FEABB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131" y="2156085"/>
            <a:ext cx="2626468" cy="254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CD62985-D7C6-0CD2-8389-EFB1FB24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485" y="4114416"/>
            <a:ext cx="2616869" cy="17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E6409F75-F9C8-6E6E-2364-4AA3C46DB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927" y="3043093"/>
            <a:ext cx="3081493" cy="17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105FBF8-C612-2C3D-CCEE-2C7842F5B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7110" y="832087"/>
            <a:ext cx="2332718" cy="145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72617A0-767A-BD6D-0837-B07BB5C8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7110" y="2439072"/>
            <a:ext cx="2296240" cy="152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350CE19-BCF2-B9D8-F903-DAD32C5F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596" y="1108558"/>
            <a:ext cx="3482758" cy="174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D3865CA-E79C-2385-B595-F0DD9AC1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131" y="2197160"/>
            <a:ext cx="2626468" cy="254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7E5BF06-0E68-27B6-F503-242FABAFA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485" y="4155491"/>
            <a:ext cx="2616869" cy="17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8E9C8DB-1891-2AE8-49D0-87F64CDC5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927" y="3084168"/>
            <a:ext cx="3081493" cy="17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D3A4490C-BCBE-B4DF-67F5-CD9FFE340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739" y="-1958331"/>
            <a:ext cx="13280176" cy="936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9E103DE-4E5B-9FA6-5E88-DE8208A0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0556AE24-5FA6-2EDA-6004-48B672C8E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537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F6DFDC5D-B133-47D0-4598-E18BD9E43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015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>
            <a:extLst>
              <a:ext uri="{FF2B5EF4-FFF2-40B4-BE49-F238E27FC236}">
                <a16:creationId xmlns:a16="http://schemas.microsoft.com/office/drawing/2014/main" id="{2EF2EC21-1D02-1737-8B0F-273E6C402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244" y="871650"/>
            <a:ext cx="5249096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8A91C6D1-96F3-17AB-1C6C-D6956B565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4">
            <a:extLst>
              <a:ext uri="{FF2B5EF4-FFF2-40B4-BE49-F238E27FC236}">
                <a16:creationId xmlns:a16="http://schemas.microsoft.com/office/drawing/2014/main" id="{6AD5E963-58CA-6F0F-CDAF-C97796FA0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8952" y="652778"/>
            <a:ext cx="8785613" cy="79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087DD0C4-F52A-0C62-BA86-E55BC72A3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5368" y="215033"/>
            <a:ext cx="4346728" cy="543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35CB8FA-242E-9ABD-4DA1-7BCD0A43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778" y="216953"/>
            <a:ext cx="4354408" cy="544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3CD9D6BF-73E9-295E-340E-8F357D2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6342E99-13E6-2211-EA4A-D0CB8DA7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537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ED5B0AB6-B51B-AA22-DA50-2EC5D2426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575" y="435825"/>
            <a:ext cx="4310249" cy="87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ACEFC2FE-9848-9B17-2C10-2D1CABEA4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817" y="871649"/>
            <a:ext cx="2960536" cy="225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62653F32-F49F-9191-6C76-B816BF756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249" y="3551876"/>
            <a:ext cx="3167889" cy="210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2945F6D9-3789-E7A2-A3A7-8403C2FD9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574" y="2522792"/>
            <a:ext cx="3663232" cy="183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36DA851E-CFAD-9A99-6C9C-F55914C9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07" y="3482758"/>
            <a:ext cx="4122096" cy="196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BB7E77B0-D0E2-CF9A-2224-4456570CC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1556" y="959967"/>
            <a:ext cx="3918582" cy="195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7" name="Text Box 9">
            <a:extLst>
              <a:ext uri="{FF2B5EF4-FFF2-40B4-BE49-F238E27FC236}">
                <a16:creationId xmlns:a16="http://schemas.microsoft.com/office/drawing/2014/main" id="{883AC1AD-F44B-27CB-AC4E-6D35BD161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798" y="216954"/>
            <a:ext cx="4571359" cy="65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3870" b="1"/>
              <a:t>Zelf ‘opwekken’</a:t>
            </a:r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7935FD5F-FED6-3DA9-B5D8-D0070754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9892" y="4202734"/>
            <a:ext cx="3396361" cy="254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D15F2C5-471E-144F-0009-F06731EDB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817" y="940767"/>
            <a:ext cx="2960536" cy="225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FFFFACF-1E47-4E3B-683E-2E2C16EDE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07" y="3551876"/>
            <a:ext cx="4122096" cy="196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3AD2479-9394-EF0A-3BD2-443F96A7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574" y="2547751"/>
            <a:ext cx="3663232" cy="183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8D68F5B-A183-8F8D-39CD-F38B7500F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1556" y="984925"/>
            <a:ext cx="3918582" cy="195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017414F4-9AC0-DE97-C3D8-9A478CE4C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9892" y="4227693"/>
            <a:ext cx="3396361" cy="254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603D72A-79B9-96B1-8054-A92D76AF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817" y="965726"/>
            <a:ext cx="2960536" cy="225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7185FB3-4917-CD29-9332-C108CE567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07" y="3576834"/>
            <a:ext cx="4122096" cy="196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A8837C89-E454-53A1-EF66-1C8905236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F311804A-557F-1E6F-6094-EEAC8EF71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8FCB4205-0E82-EE89-8DC1-E21F0EA2F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67" y="1055964"/>
            <a:ext cx="3549955" cy="503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Investering 2013: € 9.884,-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Isolatie en zonnepanelen</a:t>
            </a:r>
          </a:p>
          <a:p>
            <a:pPr>
              <a:buClrTx/>
              <a:buFontTx/>
              <a:buNone/>
            </a:pPr>
            <a:endParaRPr lang="nl-NL" altLang="nl-NL" sz="2177"/>
          </a:p>
          <a:p>
            <a:pPr>
              <a:buClrTx/>
              <a:buFontTx/>
              <a:buNone/>
            </a:pPr>
            <a:r>
              <a:rPr lang="nl-NL" altLang="nl-NL" sz="2177"/>
              <a:t>Electra: 2.908 kWh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Gas:      2.195 m³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Nota:     € 2.058,-</a:t>
            </a:r>
          </a:p>
          <a:p>
            <a:pPr>
              <a:buClrTx/>
              <a:buFontTx/>
              <a:buNone/>
            </a:pPr>
            <a:endParaRPr lang="nl-NL" altLang="nl-NL" sz="2177"/>
          </a:p>
          <a:p>
            <a:pPr>
              <a:buClrTx/>
              <a:buFontTx/>
              <a:buNone/>
            </a:pPr>
            <a:r>
              <a:rPr lang="nl-NL" altLang="nl-NL" sz="2177"/>
              <a:t>Huis:     3.295 kWh</a:t>
            </a:r>
          </a:p>
          <a:p>
            <a:pPr>
              <a:buClrTx/>
              <a:buFontTx/>
              <a:buNone/>
            </a:pPr>
            <a:endParaRPr lang="nl-NL" altLang="nl-NL" sz="2177"/>
          </a:p>
          <a:p>
            <a:pPr>
              <a:buClrTx/>
              <a:buFontTx/>
              <a:buNone/>
            </a:pPr>
            <a:r>
              <a:rPr lang="nl-NL" altLang="nl-NL" sz="2177"/>
              <a:t>Besparing: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- door minder verbruik:</a:t>
            </a: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939C139C-3EE9-78B1-A0CE-10200DD2B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527" y="1088603"/>
            <a:ext cx="1958331" cy="503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Na 10 jaar:</a:t>
            </a:r>
          </a:p>
          <a:p>
            <a:pPr>
              <a:buClrTx/>
              <a:buFontTx/>
              <a:buNone/>
            </a:pPr>
            <a:endParaRPr lang="nl-NL" altLang="nl-NL" sz="2177"/>
          </a:p>
          <a:p>
            <a:pPr>
              <a:buClrTx/>
              <a:buFontTx/>
              <a:buNone/>
            </a:pPr>
            <a:endParaRPr lang="nl-NL" altLang="nl-NL" sz="2177"/>
          </a:p>
          <a:p>
            <a:pPr>
              <a:buClrTx/>
              <a:buFontTx/>
              <a:buNone/>
            </a:pPr>
            <a:r>
              <a:rPr lang="nl-NL" altLang="nl-NL" sz="2177"/>
              <a:t>-242 kWh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771 m³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€ 1.124,-</a:t>
            </a:r>
          </a:p>
          <a:p>
            <a:pPr>
              <a:buClrTx/>
              <a:buFontTx/>
              <a:buNone/>
            </a:pPr>
            <a:endParaRPr lang="nl-NL" altLang="nl-NL" sz="2177"/>
          </a:p>
          <a:p>
            <a:pPr>
              <a:buClrTx/>
              <a:buFontTx/>
              <a:buNone/>
            </a:pPr>
            <a:r>
              <a:rPr lang="nl-NL" altLang="nl-NL" sz="2177"/>
              <a:t>2.254 kWh</a:t>
            </a:r>
          </a:p>
          <a:p>
            <a:pPr>
              <a:buClrTx/>
              <a:buFontTx/>
              <a:buNone/>
            </a:pPr>
            <a:endParaRPr lang="nl-NL" altLang="nl-NL" sz="2177"/>
          </a:p>
          <a:p>
            <a:pPr>
              <a:buClrTx/>
              <a:buFontTx/>
              <a:buNone/>
            </a:pPr>
            <a:endParaRPr lang="nl-NL" altLang="nl-NL" sz="2177"/>
          </a:p>
          <a:p>
            <a:pPr>
              <a:buClrTx/>
              <a:buFontTx/>
              <a:buNone/>
            </a:pPr>
            <a:r>
              <a:rPr lang="nl-NL" altLang="nl-NL" sz="2177"/>
              <a:t>€ 17.337,-</a:t>
            </a:r>
          </a:p>
          <a:p>
            <a:pPr>
              <a:buClrTx/>
              <a:buFontTx/>
              <a:buNone/>
            </a:pPr>
            <a:endParaRPr lang="nl-NL" altLang="nl-NL" sz="2177"/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02F4F0DD-7816-F262-D248-BE741860D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730" y="1088603"/>
            <a:ext cx="3918583" cy="125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Investering 2023: € 11.769,-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Nieuwe PV plus warmtepomp</a:t>
            </a:r>
          </a:p>
          <a:p>
            <a:pPr>
              <a:buClrTx/>
              <a:buFontTx/>
              <a:buNone/>
            </a:pPr>
            <a:endParaRPr lang="nl-NL" altLang="nl-NL" sz="2177"/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03185693-7E7F-8C4C-D3CB-441084CB5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63" y="216953"/>
            <a:ext cx="10231323" cy="120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3870"/>
              <a:t>Praktijkcijfers van mijn huis met maatregelen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1C0874D1-A07B-E156-ABC1-1D6B8B3A9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C873762-C626-39F9-C432-6DBC10A0E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845" y="871650"/>
            <a:ext cx="4135535" cy="413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3C48C274-0249-C41C-C86C-900BF7FE0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537" y="5487169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AE3ECE7-8554-8A76-5328-3DF87F924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472" y="435826"/>
            <a:ext cx="2188723" cy="282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E5A59D7E-6C3A-7BC2-218E-74739A0F0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333" y="462705"/>
            <a:ext cx="3500037" cy="236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CCD5D0E4-0996-C95D-0DB5-185BFDA8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349" y="3006615"/>
            <a:ext cx="2580390" cy="236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9E578FA0-6A31-1E34-C103-6723BB29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3496" y="1524427"/>
            <a:ext cx="6483614" cy="207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44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009040F-9F64-EB2F-CCD0-F129F874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70" y="399347"/>
            <a:ext cx="2188723" cy="282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D99D66E-ECC0-408F-44DB-F3E3F1BC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094" y="1487947"/>
            <a:ext cx="6483614" cy="207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44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2A83400C-C271-EEA9-350D-74C2E0BAC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20824ED4-AAB3-5F49-0AF6-FCCDED605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C2CE62D1-4C6F-5696-9F24-716B664DE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69" y="821732"/>
            <a:ext cx="9142720" cy="48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354"/>
              <a:t> </a:t>
            </a:r>
          </a:p>
          <a:p>
            <a:pPr>
              <a:buClrTx/>
              <a:buFontTx/>
              <a:buNone/>
            </a:pPr>
            <a:r>
              <a:rPr lang="nl-NL" altLang="nl-NL" sz="4354"/>
              <a:t> </a:t>
            </a:r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r>
              <a:rPr lang="nl-NL" altLang="nl-NL" sz="4354"/>
              <a:t>      </a:t>
            </a:r>
          </a:p>
          <a:p>
            <a:pPr>
              <a:buClrTx/>
              <a:buFontTx/>
              <a:buNone/>
            </a:pPr>
            <a:r>
              <a:rPr lang="nl-NL" altLang="nl-NL" sz="4354"/>
              <a:t>             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7648EC1-0107-4417-8637-9545827C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095" y="921569"/>
            <a:ext cx="7184389" cy="478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572D45A0-BA9D-B882-B63F-DFCDEC995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243" y="236153"/>
            <a:ext cx="1535946" cy="4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Energieverbruik verminderen? We doen het samen!</a:t>
            </a:r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4940785B-220F-4F97-A808-4F04BC536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31" y="2849180"/>
            <a:ext cx="1643462" cy="41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Vraag een 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keukentafelgesprek 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aan met een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energiecoach.</a:t>
            </a: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01036558-3046-A6E9-9DB5-9648EDD69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4266" y="3198608"/>
            <a:ext cx="2469034" cy="41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Er liggen hier 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formulieren om </a:t>
            </a:r>
          </a:p>
          <a:p>
            <a:pPr>
              <a:buClrTx/>
              <a:buFontTx/>
              <a:buNone/>
            </a:pPr>
            <a:r>
              <a:rPr lang="nl-NL" altLang="nl-NL" sz="2177"/>
              <a:t>aan te melden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C8ACCD91-65BE-2AF8-D705-ADB5747D7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2313" y="5867315"/>
            <a:ext cx="2104246" cy="41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2177"/>
              <a:t>Of vul het webformulier in via </a:t>
            </a:r>
            <a:r>
              <a:rPr lang="nl-NL" altLang="nl-NL" sz="2177" b="1"/>
              <a:t>www.gcnieuwkoop.nl/energiecoach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16B7C5F0-B173-7333-7CC0-28A54345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632E3023-8E02-89C6-243E-9D2E65D0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10C931A3-9137-95A4-6AC4-CBF3A44EB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5749" y="1438031"/>
            <a:ext cx="3701630" cy="370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Text Box 4">
            <a:extLst>
              <a:ext uri="{FF2B5EF4-FFF2-40B4-BE49-F238E27FC236}">
                <a16:creationId xmlns:a16="http://schemas.microsoft.com/office/drawing/2014/main" id="{8C439731-6986-B17A-7826-E914E051A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527" y="5300936"/>
            <a:ext cx="3482758" cy="79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13"/>
              </a:spcBef>
              <a:spcAft>
                <a:spcPts val="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13"/>
              </a:spcBef>
              <a:spcAft>
                <a:spcPts val="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13"/>
              </a:spcBef>
              <a:spcAft>
                <a:spcPts val="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13"/>
              </a:spcBef>
              <a:spcAft>
                <a:spcPts val="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838" b="1" i="1"/>
              <a:t>Vragen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2607734"/>
            <a:ext cx="8788399" cy="1320800"/>
          </a:xfrm>
        </p:spPr>
        <p:txBody>
          <a:bodyPr/>
          <a:lstStyle/>
          <a:p>
            <a:r>
              <a:rPr lang="nl-NL" dirty="0"/>
              <a:t>Bertus Mertens – Gemeente Nieuwkoop</a:t>
            </a:r>
          </a:p>
        </p:txBody>
      </p:sp>
    </p:spTree>
    <p:extLst>
      <p:ext uri="{BB962C8B-B14F-4D97-AF65-F5344CB8AC3E}">
        <p14:creationId xmlns:p14="http://schemas.microsoft.com/office/powerpoint/2010/main" val="3400255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4BB4A604-A01F-E7A6-7242-AEC25ABEF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4418" y="1"/>
            <a:ext cx="1260052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DCDFED8-7B7D-5CCA-001E-20D258811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769" y="5007185"/>
            <a:ext cx="1524427" cy="152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84530006-9D8F-C9F5-A760-FA1410CD8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206" y="5007185"/>
            <a:ext cx="2161844" cy="152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244D4F1-97C8-53DE-1575-B09AC400F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657" y="5007185"/>
            <a:ext cx="2710945" cy="152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88399" cy="1320800"/>
          </a:xfrm>
        </p:spPr>
        <p:txBody>
          <a:bodyPr/>
          <a:lstStyle/>
          <a:p>
            <a:r>
              <a:rPr lang="nl-NL" dirty="0"/>
              <a:t>Beschikbare subsidies – Woning eigenaren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6322"/>
            <a:ext cx="8596668" cy="5213878"/>
          </a:xfrm>
        </p:spPr>
        <p:txBody>
          <a:bodyPr>
            <a:normAutofit/>
          </a:bodyPr>
          <a:lstStyle/>
          <a:p>
            <a:endParaRPr lang="nl-NL" dirty="0"/>
          </a:p>
          <a:p>
            <a:r>
              <a:rPr lang="nl-NL" dirty="0"/>
              <a:t>Belangrijkste subsidie -&gt; ISDE</a:t>
            </a:r>
          </a:p>
          <a:p>
            <a:r>
              <a:rPr lang="nl-NL" dirty="0"/>
              <a:t>Rijksdienst Voor ondernemend Nederland (RVO)</a:t>
            </a:r>
          </a:p>
          <a:p>
            <a:pPr lvl="1"/>
            <a:r>
              <a:rPr lang="nl-NL" dirty="0"/>
              <a:t>www.rvo.nl</a:t>
            </a:r>
          </a:p>
          <a:p>
            <a:endParaRPr lang="nl-NL" dirty="0"/>
          </a:p>
          <a:p>
            <a:r>
              <a:rPr lang="nl-NL" dirty="0"/>
              <a:t>Maatregelen</a:t>
            </a:r>
          </a:p>
          <a:p>
            <a:pPr lvl="1"/>
            <a:r>
              <a:rPr lang="nl-NL" dirty="0"/>
              <a:t>Warmtepomp </a:t>
            </a:r>
          </a:p>
          <a:p>
            <a:pPr lvl="1"/>
            <a:r>
              <a:rPr lang="nl-NL" dirty="0"/>
              <a:t>Isolatie dak/vloer/etc.</a:t>
            </a:r>
          </a:p>
          <a:p>
            <a:pPr lvl="1"/>
            <a:r>
              <a:rPr lang="nl-NL" dirty="0"/>
              <a:t>Beglazing </a:t>
            </a:r>
          </a:p>
          <a:p>
            <a:pPr lvl="1"/>
            <a:r>
              <a:rPr lang="nl-NL" dirty="0"/>
              <a:t>Zonneboiler</a:t>
            </a:r>
          </a:p>
          <a:p>
            <a:pPr lvl="1"/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559799F-8DC1-2280-60AF-81119DBD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096" y="1904120"/>
            <a:ext cx="4686904" cy="495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71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88399" cy="1320800"/>
          </a:xfrm>
        </p:spPr>
        <p:txBody>
          <a:bodyPr/>
          <a:lstStyle/>
          <a:p>
            <a:r>
              <a:rPr lang="nl-NL" dirty="0"/>
              <a:t>Beschikbare subsidies – Woning eigenaren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6322"/>
            <a:ext cx="8596668" cy="5213878"/>
          </a:xfrm>
        </p:spPr>
        <p:txBody>
          <a:bodyPr>
            <a:normAutofit/>
          </a:bodyPr>
          <a:lstStyle/>
          <a:p>
            <a:endParaRPr lang="nl-NL" dirty="0"/>
          </a:p>
          <a:p>
            <a:r>
              <a:rPr lang="nl-NL" dirty="0"/>
              <a:t>Tot 30% van de investering</a:t>
            </a:r>
          </a:p>
          <a:p>
            <a:r>
              <a:rPr lang="nl-NL" dirty="0"/>
              <a:t>Rekentool en standaard bedragen</a:t>
            </a:r>
          </a:p>
          <a:p>
            <a:endParaRPr lang="nl-NL" dirty="0"/>
          </a:p>
          <a:p>
            <a:r>
              <a:rPr lang="nl-NL" dirty="0"/>
              <a:t>Bij een warmtenet</a:t>
            </a:r>
          </a:p>
          <a:p>
            <a:pPr lvl="1"/>
            <a:r>
              <a:rPr lang="nl-NL" dirty="0"/>
              <a:t>Aansluiting warmtenet (</a:t>
            </a:r>
            <a:r>
              <a:rPr lang="nl-NL" dirty="0">
                <a:solidFill>
                  <a:srgbClr val="4D5156"/>
                </a:solidFill>
                <a:latin typeface="arial" panose="020B0604020202020204" pitchFamily="34" charset="0"/>
              </a:rPr>
              <a:t>€ </a:t>
            </a:r>
            <a:r>
              <a:rPr lang="nl-NL" dirty="0">
                <a:solidFill>
                  <a:srgbClr val="000000"/>
                </a:solidFill>
                <a:latin typeface="Proxima Nova"/>
              </a:rPr>
              <a:t>3.325)</a:t>
            </a:r>
            <a:r>
              <a:rPr lang="nl-NL" dirty="0"/>
              <a:t> </a:t>
            </a:r>
          </a:p>
          <a:p>
            <a:pPr lvl="1"/>
            <a:r>
              <a:rPr lang="nl-NL" dirty="0"/>
              <a:t>Elektrisch koken (</a:t>
            </a:r>
            <a:r>
              <a:rPr lang="nl-NL" dirty="0">
                <a:solidFill>
                  <a:srgbClr val="4D5156"/>
                </a:solidFill>
                <a:latin typeface="arial" panose="020B0604020202020204" pitchFamily="34" charset="0"/>
              </a:rPr>
              <a:t>€ </a:t>
            </a:r>
            <a:r>
              <a:rPr lang="nl-NL" dirty="0"/>
              <a:t>400)</a:t>
            </a:r>
          </a:p>
          <a:p>
            <a:pPr lvl="1"/>
            <a:endParaRPr lang="nl-NL" dirty="0"/>
          </a:p>
          <a:p>
            <a:r>
              <a:rPr lang="nl-NL" dirty="0"/>
              <a:t>Bewijs leveren!</a:t>
            </a:r>
          </a:p>
          <a:p>
            <a:pPr lvl="1"/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109570" name="Picture 2" descr="Kassabonnen geschikt voor nieuw papier | Milieu Centraal">
            <a:extLst>
              <a:ext uri="{FF2B5EF4-FFF2-40B4-BE49-F238E27FC236}">
                <a16:creationId xmlns:a16="http://schemas.microsoft.com/office/drawing/2014/main" id="{8799B9E6-2745-1C40-BE70-757627FD0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537" y="2722418"/>
            <a:ext cx="4369955" cy="249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520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88399" cy="1320800"/>
          </a:xfrm>
        </p:spPr>
        <p:txBody>
          <a:bodyPr/>
          <a:lstStyle/>
          <a:p>
            <a:r>
              <a:rPr lang="nl-NL" dirty="0"/>
              <a:t>Beschikbare subsidies – Woning eigenaren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31A2494-6C40-2ACD-81C8-5CD47587A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74" y="1341434"/>
            <a:ext cx="11210105" cy="481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69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88399" cy="1320800"/>
          </a:xfrm>
        </p:spPr>
        <p:txBody>
          <a:bodyPr/>
          <a:lstStyle/>
          <a:p>
            <a:r>
              <a:rPr lang="nl-NL" dirty="0"/>
              <a:t>Gemeentelijk </a:t>
            </a:r>
            <a:r>
              <a:rPr lang="nl-NL" dirty="0" err="1"/>
              <a:t>EnergieBespaarFonds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6322"/>
            <a:ext cx="8596668" cy="5213878"/>
          </a:xfrm>
        </p:spPr>
        <p:txBody>
          <a:bodyPr>
            <a:normAutofit/>
          </a:bodyPr>
          <a:lstStyle/>
          <a:p>
            <a:r>
              <a:rPr lang="nl-NL" dirty="0"/>
              <a:t>Extra subsidie bovenop ISDE</a:t>
            </a:r>
          </a:p>
          <a:p>
            <a:r>
              <a:rPr lang="nl-NL" dirty="0"/>
              <a:t>Minimaal 1100 huishoudens</a:t>
            </a:r>
          </a:p>
          <a:p>
            <a:pPr marL="0" indent="0">
              <a:buNone/>
            </a:pPr>
            <a:endParaRPr lang="nl-NL" dirty="0">
              <a:solidFill>
                <a:srgbClr val="202124"/>
              </a:solidFill>
              <a:latin typeface="Google Sans"/>
            </a:endParaRPr>
          </a:p>
          <a:p>
            <a:r>
              <a:rPr lang="nl-NL" dirty="0"/>
              <a:t>Voorwaarden: </a:t>
            </a:r>
          </a:p>
          <a:p>
            <a:pPr lvl="1"/>
            <a:r>
              <a:rPr lang="nl-NL" dirty="0"/>
              <a:t>Woning van vóór 1992</a:t>
            </a:r>
          </a:p>
          <a:p>
            <a:pPr lvl="1"/>
            <a:r>
              <a:rPr lang="nl-NL" dirty="0"/>
              <a:t>WOZ-waarde onder de NHG-grens (€ 405.000)</a:t>
            </a:r>
          </a:p>
          <a:p>
            <a:pPr lvl="1"/>
            <a:r>
              <a:rPr lang="nl-NL" dirty="0"/>
              <a:t>Mogelijk inkomenstoets</a:t>
            </a:r>
          </a:p>
          <a:p>
            <a:pPr lvl="1"/>
            <a:endParaRPr lang="nl-NL" dirty="0"/>
          </a:p>
          <a:p>
            <a:r>
              <a:rPr lang="nl-NL" sz="1600" dirty="0"/>
              <a:t>Financiële bijdrage</a:t>
            </a:r>
          </a:p>
          <a:p>
            <a:pPr lvl="1"/>
            <a:r>
              <a:rPr lang="nl-NL" dirty="0"/>
              <a:t>Max. 20% van het investeringsbedrag </a:t>
            </a:r>
          </a:p>
          <a:p>
            <a:pPr lvl="1"/>
            <a:r>
              <a:rPr lang="nl-NL" dirty="0"/>
              <a:t>Max. van €2.500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A7E257B8-2EB1-4CA4-2B28-E915D0ACA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61" y="2468418"/>
            <a:ext cx="5211482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878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>
            <a:extLst>
              <a:ext uri="{FF2B5EF4-FFF2-40B4-BE49-F238E27FC236}">
                <a16:creationId xmlns:a16="http://schemas.microsoft.com/office/drawing/2014/main" id="{E5DD3D97-5E0A-4DF6-3008-F051C3F8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89" y="1466322"/>
            <a:ext cx="5285835" cy="352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88399" cy="1320800"/>
          </a:xfrm>
        </p:spPr>
        <p:txBody>
          <a:bodyPr/>
          <a:lstStyle/>
          <a:p>
            <a:r>
              <a:rPr lang="nl-NL" dirty="0"/>
              <a:t>Vereniging van Eigenaars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6322"/>
            <a:ext cx="8596668" cy="5213878"/>
          </a:xfrm>
        </p:spPr>
        <p:txBody>
          <a:bodyPr>
            <a:normAutofit/>
          </a:bodyPr>
          <a:lstStyle/>
          <a:p>
            <a:r>
              <a:rPr lang="nl-NL" dirty="0"/>
              <a:t>Appartementen complex gedeelde eigenaars</a:t>
            </a:r>
          </a:p>
          <a:p>
            <a:pPr lvl="1"/>
            <a:r>
              <a:rPr lang="nl-NL" dirty="0"/>
              <a:t>Lastig om een meerderheid te bereiken</a:t>
            </a:r>
          </a:p>
          <a:p>
            <a:pPr lvl="1"/>
            <a:r>
              <a:rPr lang="nl-NL" dirty="0"/>
              <a:t>Lastig te financieren</a:t>
            </a:r>
          </a:p>
          <a:p>
            <a:pPr lvl="1"/>
            <a:r>
              <a:rPr lang="nl-NL" u="sng" dirty="0"/>
              <a:t>SVVE subsidie</a:t>
            </a:r>
          </a:p>
          <a:p>
            <a:pPr lvl="1"/>
            <a:r>
              <a:rPr lang="nl-NL" u="sng" dirty="0"/>
              <a:t>Warmtefonds </a:t>
            </a:r>
            <a:r>
              <a:rPr lang="nl-NL" dirty="0"/>
              <a:t>lening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r>
              <a:rPr lang="nl-NL" b="1" dirty="0"/>
              <a:t>Tip: Gebruik het advies als basis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Eigenaar van een (rijks)monument</a:t>
            </a:r>
          </a:p>
          <a:p>
            <a:pPr lvl="1"/>
            <a:r>
              <a:rPr lang="nl-NL" dirty="0"/>
              <a:t>Speciale energieadviezen</a:t>
            </a:r>
          </a:p>
          <a:p>
            <a:pPr lvl="1"/>
            <a:r>
              <a:rPr lang="nl-NL" dirty="0"/>
              <a:t>Fondsen aanwezig</a:t>
            </a:r>
          </a:p>
        </p:txBody>
      </p:sp>
    </p:spTree>
    <p:extLst>
      <p:ext uri="{BB962C8B-B14F-4D97-AF65-F5344CB8AC3E}">
        <p14:creationId xmlns:p14="http://schemas.microsoft.com/office/powerpoint/2010/main" val="4213849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88399" cy="1320800"/>
          </a:xfrm>
        </p:spPr>
        <p:txBody>
          <a:bodyPr/>
          <a:lstStyle/>
          <a:p>
            <a:r>
              <a:rPr lang="nl-NL" dirty="0"/>
              <a:t>Wat kan ik als huurder doen?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6322"/>
            <a:ext cx="8596668" cy="5213878"/>
          </a:xfrm>
        </p:spPr>
        <p:txBody>
          <a:bodyPr>
            <a:normAutofit/>
          </a:bodyPr>
          <a:lstStyle/>
          <a:p>
            <a:r>
              <a:rPr lang="nl-NL" dirty="0"/>
              <a:t>Aanpassen gedrag</a:t>
            </a:r>
          </a:p>
          <a:p>
            <a:r>
              <a:rPr lang="nl-NL" dirty="0"/>
              <a:t>Kleine energiebesparende maatregelen</a:t>
            </a:r>
          </a:p>
          <a:p>
            <a:endParaRPr lang="nl-NL" dirty="0"/>
          </a:p>
          <a:p>
            <a:r>
              <a:rPr lang="nl-NL" dirty="0"/>
              <a:t>Particuliere verhuurders </a:t>
            </a:r>
          </a:p>
          <a:p>
            <a:pPr lvl="1"/>
            <a:r>
              <a:rPr lang="nl-NL" dirty="0"/>
              <a:t>2030 geen verhuur slechte labels</a:t>
            </a:r>
          </a:p>
          <a:p>
            <a:pPr lvl="1"/>
            <a:r>
              <a:rPr lang="nl-NL" dirty="0"/>
              <a:t>Subsidies beschikbaar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Woningcorporaties</a:t>
            </a:r>
          </a:p>
          <a:p>
            <a:pPr lvl="1"/>
            <a:r>
              <a:rPr lang="nl-NL" dirty="0"/>
              <a:t>Slechte </a:t>
            </a:r>
            <a:r>
              <a:rPr lang="nl-NL" dirty="0" err="1"/>
              <a:t>energielabels</a:t>
            </a:r>
            <a:r>
              <a:rPr lang="nl-NL" dirty="0"/>
              <a:t> -&gt; 2028</a:t>
            </a:r>
          </a:p>
          <a:p>
            <a:pPr lvl="1"/>
            <a:r>
              <a:rPr lang="nl-NL" dirty="0"/>
              <a:t>Subsidies beschikbaar</a:t>
            </a:r>
          </a:p>
          <a:p>
            <a:pPr lvl="1"/>
            <a:r>
              <a:rPr lang="nl-NL" dirty="0"/>
              <a:t>Woondiensten </a:t>
            </a:r>
            <a:r>
              <a:rPr lang="nl-NL" dirty="0" err="1"/>
              <a:t>Aarwoude</a:t>
            </a:r>
            <a:endParaRPr lang="nl-NL" dirty="0"/>
          </a:p>
        </p:txBody>
      </p:sp>
      <p:pic>
        <p:nvPicPr>
          <p:cNvPr id="108546" name="Picture 2">
            <a:extLst>
              <a:ext uri="{FF2B5EF4-FFF2-40B4-BE49-F238E27FC236}">
                <a16:creationId xmlns:a16="http://schemas.microsoft.com/office/drawing/2014/main" id="{432F296C-F84C-8EA4-94FB-C8C0B99C3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30" y="2096655"/>
            <a:ext cx="4970462" cy="342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8780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88399" cy="1320800"/>
          </a:xfrm>
        </p:spPr>
        <p:txBody>
          <a:bodyPr/>
          <a:lstStyle/>
          <a:p>
            <a:r>
              <a:rPr lang="nl-NL" dirty="0"/>
              <a:t>Hoe kan ik dit betalen?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6322"/>
            <a:ext cx="8596668" cy="5213878"/>
          </a:xfrm>
        </p:spPr>
        <p:txBody>
          <a:bodyPr>
            <a:normAutofit/>
          </a:bodyPr>
          <a:lstStyle/>
          <a:p>
            <a:r>
              <a:rPr lang="nl-NL" b="0" i="0" dirty="0">
                <a:solidFill>
                  <a:srgbClr val="202124"/>
                </a:solidFill>
                <a:effectLst/>
                <a:latin typeface="Google Sans"/>
              </a:rPr>
              <a:t>Warmtefonds van de rijksoverheid</a:t>
            </a:r>
          </a:p>
          <a:p>
            <a:pPr lvl="1"/>
            <a:r>
              <a:rPr lang="nl-NL" b="0" i="0" dirty="0">
                <a:solidFill>
                  <a:srgbClr val="202124"/>
                </a:solidFill>
                <a:effectLst/>
                <a:latin typeface="Google Sans"/>
              </a:rPr>
              <a:t>Alle isolatie maatregelen</a:t>
            </a:r>
            <a:endParaRPr lang="nl-NL" dirty="0">
              <a:solidFill>
                <a:srgbClr val="202124"/>
              </a:solidFill>
              <a:latin typeface="Google Sans"/>
            </a:endParaRPr>
          </a:p>
          <a:p>
            <a:pPr lvl="1"/>
            <a:r>
              <a:rPr lang="nl-NL" b="0" i="0" dirty="0">
                <a:solidFill>
                  <a:srgbClr val="202124"/>
                </a:solidFill>
                <a:effectLst/>
                <a:latin typeface="Google Sans"/>
              </a:rPr>
              <a:t>Vloerverwarming/lage temperatuur radiatoren</a:t>
            </a:r>
          </a:p>
          <a:p>
            <a:pPr lvl="1"/>
            <a:r>
              <a:rPr lang="nl-NL" dirty="0">
                <a:solidFill>
                  <a:srgbClr val="202124"/>
                </a:solidFill>
                <a:latin typeface="Google Sans"/>
              </a:rPr>
              <a:t>Warmtepomp</a:t>
            </a:r>
          </a:p>
          <a:p>
            <a:pPr lvl="1"/>
            <a:r>
              <a:rPr lang="nl-NL" dirty="0">
                <a:solidFill>
                  <a:srgbClr val="202124"/>
                </a:solidFill>
                <a:latin typeface="Google Sans"/>
              </a:rPr>
              <a:t>Aansluiten op een warmtenet</a:t>
            </a:r>
          </a:p>
          <a:p>
            <a:pPr lvl="1"/>
            <a:r>
              <a:rPr lang="nl-NL" b="0" i="0" dirty="0">
                <a:solidFill>
                  <a:srgbClr val="202124"/>
                </a:solidFill>
                <a:effectLst/>
                <a:latin typeface="Google Sans"/>
              </a:rPr>
              <a:t>En </a:t>
            </a:r>
            <a:r>
              <a:rPr lang="nl-NL" dirty="0">
                <a:solidFill>
                  <a:srgbClr val="202124"/>
                </a:solidFill>
                <a:latin typeface="Google Sans"/>
              </a:rPr>
              <a:t>nog meer…</a:t>
            </a:r>
          </a:p>
          <a:p>
            <a:pPr lvl="1"/>
            <a:endParaRPr lang="nl-NL" b="0" i="0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nl-NL" dirty="0">
                <a:solidFill>
                  <a:srgbClr val="202124"/>
                </a:solidFill>
                <a:latin typeface="Google Sans"/>
              </a:rPr>
              <a:t>Voorwaarden</a:t>
            </a:r>
          </a:p>
          <a:p>
            <a:pPr lvl="1"/>
            <a:r>
              <a:rPr lang="nl-NL" dirty="0">
                <a:solidFill>
                  <a:srgbClr val="202124"/>
                </a:solidFill>
                <a:latin typeface="Google Sans"/>
              </a:rPr>
              <a:t>Ook voor 75+ of weinig </a:t>
            </a:r>
            <a:r>
              <a:rPr lang="nl-NL" dirty="0" err="1">
                <a:solidFill>
                  <a:srgbClr val="202124"/>
                </a:solidFill>
                <a:latin typeface="Google Sans"/>
              </a:rPr>
              <a:t>leenruimte</a:t>
            </a:r>
            <a:endParaRPr lang="nl-NL" dirty="0">
              <a:solidFill>
                <a:srgbClr val="202124"/>
              </a:solidFill>
              <a:latin typeface="Google Sans"/>
            </a:endParaRPr>
          </a:p>
          <a:p>
            <a:pPr lvl="1"/>
            <a:r>
              <a:rPr lang="nl-NL" dirty="0">
                <a:solidFill>
                  <a:srgbClr val="202124"/>
                </a:solidFill>
                <a:latin typeface="Google Sans"/>
              </a:rPr>
              <a:t>0% rente als inkomen &lt; € 60.000.</a:t>
            </a:r>
          </a:p>
          <a:p>
            <a:pPr lvl="1"/>
            <a:r>
              <a:rPr lang="nl-NL" dirty="0">
                <a:solidFill>
                  <a:srgbClr val="202124"/>
                </a:solidFill>
                <a:latin typeface="Google Sans"/>
              </a:rPr>
              <a:t>Maandlasten naar draagkracht!</a:t>
            </a:r>
          </a:p>
          <a:p>
            <a:pPr lvl="1"/>
            <a:endParaRPr lang="nl-NL" dirty="0">
              <a:solidFill>
                <a:srgbClr val="202124"/>
              </a:solidFill>
              <a:latin typeface="Google Sans"/>
            </a:endParaRPr>
          </a:p>
          <a:p>
            <a:endParaRPr lang="nl-NL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marL="0" indent="0">
              <a:buNone/>
            </a:pPr>
            <a:endParaRPr lang="nl-NL" dirty="0">
              <a:solidFill>
                <a:srgbClr val="202124"/>
              </a:solidFill>
              <a:latin typeface="Google Sans"/>
            </a:endParaRPr>
          </a:p>
          <a:p>
            <a:endParaRPr lang="nl-NL" dirty="0"/>
          </a:p>
        </p:txBody>
      </p:sp>
      <p:pic>
        <p:nvPicPr>
          <p:cNvPr id="110594" name="Picture 2">
            <a:extLst>
              <a:ext uri="{FF2B5EF4-FFF2-40B4-BE49-F238E27FC236}">
                <a16:creationId xmlns:a16="http://schemas.microsoft.com/office/drawing/2014/main" id="{2B18973A-20BD-65E8-1934-30BA0B523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97" y="1625601"/>
            <a:ext cx="3302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99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07D12791-C48F-045A-DA35-C39FEA80F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r="41482"/>
          <a:stretch/>
        </p:blipFill>
        <p:spPr bwMode="auto">
          <a:xfrm flipH="1">
            <a:off x="6947554" y="-9899"/>
            <a:ext cx="5244445" cy="687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88399" cy="1320800"/>
          </a:xfrm>
        </p:spPr>
        <p:txBody>
          <a:bodyPr/>
          <a:lstStyle/>
          <a:p>
            <a:r>
              <a:rPr lang="nl-NL" dirty="0"/>
              <a:t>Dit is het moment!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6322"/>
            <a:ext cx="8596668" cy="5213878"/>
          </a:xfrm>
        </p:spPr>
        <p:txBody>
          <a:bodyPr>
            <a:normAutofit/>
          </a:bodyPr>
          <a:lstStyle/>
          <a:p>
            <a:endParaRPr lang="nl-NL" b="0" i="0" dirty="0">
              <a:solidFill>
                <a:srgbClr val="202124"/>
              </a:solidFill>
              <a:effectLst/>
              <a:latin typeface="Google Sans"/>
            </a:endParaRPr>
          </a:p>
          <a:p>
            <a:r>
              <a:rPr lang="nl-NL" b="0" i="0" dirty="0">
                <a:solidFill>
                  <a:srgbClr val="202124"/>
                </a:solidFill>
                <a:effectLst/>
                <a:latin typeface="Google Sans"/>
              </a:rPr>
              <a:t>Klimaatbeleid rijksoverheid</a:t>
            </a:r>
          </a:p>
          <a:p>
            <a:r>
              <a:rPr lang="nl-NL" dirty="0">
                <a:solidFill>
                  <a:srgbClr val="202124"/>
                </a:solidFill>
                <a:latin typeface="Google Sans"/>
              </a:rPr>
              <a:t>Energiecrisis -&gt; hoge gasprijzen </a:t>
            </a:r>
          </a:p>
          <a:p>
            <a:pPr marL="0" indent="0">
              <a:buNone/>
            </a:pPr>
            <a:endParaRPr lang="nl-NL" dirty="0">
              <a:solidFill>
                <a:srgbClr val="202124"/>
              </a:solidFill>
              <a:latin typeface="Google Sans"/>
            </a:endParaRPr>
          </a:p>
          <a:p>
            <a:pPr marL="0" indent="0">
              <a:buNone/>
            </a:pPr>
            <a:endParaRPr lang="nl-NL" dirty="0">
              <a:solidFill>
                <a:srgbClr val="202124"/>
              </a:solidFill>
              <a:latin typeface="Google Sans"/>
            </a:endParaRPr>
          </a:p>
          <a:p>
            <a:r>
              <a:rPr lang="nl-NL" b="0" i="0" dirty="0">
                <a:solidFill>
                  <a:srgbClr val="202124"/>
                </a:solidFill>
                <a:effectLst/>
                <a:latin typeface="Google Sans"/>
              </a:rPr>
              <a:t>Rijkssubsidie 				</a:t>
            </a:r>
          </a:p>
          <a:p>
            <a:r>
              <a:rPr lang="nl-NL" dirty="0">
                <a:solidFill>
                  <a:srgbClr val="202124"/>
                </a:solidFill>
                <a:latin typeface="Google Sans"/>
              </a:rPr>
              <a:t>Gemeentelijke subsidie 		</a:t>
            </a:r>
          </a:p>
          <a:p>
            <a:r>
              <a:rPr lang="nl-NL" dirty="0">
                <a:solidFill>
                  <a:srgbClr val="202124"/>
                </a:solidFill>
                <a:latin typeface="Google Sans"/>
              </a:rPr>
              <a:t>Warmtefonds				</a:t>
            </a:r>
          </a:p>
          <a:p>
            <a:endParaRPr lang="nl-NL" dirty="0">
              <a:solidFill>
                <a:srgbClr val="202124"/>
              </a:solidFill>
              <a:latin typeface="Google Sans"/>
            </a:endParaRPr>
          </a:p>
          <a:p>
            <a:r>
              <a:rPr lang="nl-NL" dirty="0">
                <a:solidFill>
                  <a:srgbClr val="202124"/>
                </a:solidFill>
                <a:latin typeface="Google Sans"/>
              </a:rPr>
              <a:t>Informeer wat uw mogelijkheden zijn</a:t>
            </a:r>
          </a:p>
          <a:p>
            <a:endParaRPr lang="nl-NL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marL="0" indent="0">
              <a:buNone/>
            </a:pPr>
            <a:endParaRPr lang="nl-NL" dirty="0">
              <a:solidFill>
                <a:srgbClr val="202124"/>
              </a:solidFill>
              <a:latin typeface="Google Sans"/>
            </a:endParaRP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6E2094F-0370-DA3F-C264-DADA1FAD739E}"/>
              </a:ext>
            </a:extLst>
          </p:cNvPr>
          <p:cNvSpPr txBox="1"/>
          <p:nvPr/>
        </p:nvSpPr>
        <p:spPr>
          <a:xfrm>
            <a:off x="7381187" y="3520470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30%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D63ACEA-CFC1-49E1-414F-D2D14B226C47}"/>
              </a:ext>
            </a:extLst>
          </p:cNvPr>
          <p:cNvSpPr txBox="1"/>
          <p:nvPr/>
        </p:nvSpPr>
        <p:spPr>
          <a:xfrm>
            <a:off x="9087349" y="3059111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20%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B484DB9-3898-F4A3-0267-FB4FAA88E9D4}"/>
              </a:ext>
            </a:extLst>
          </p:cNvPr>
          <p:cNvSpPr txBox="1"/>
          <p:nvPr/>
        </p:nvSpPr>
        <p:spPr>
          <a:xfrm>
            <a:off x="10606725" y="1836132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728125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1481667"/>
            <a:ext cx="8788399" cy="4382237"/>
          </a:xfrm>
        </p:spPr>
        <p:txBody>
          <a:bodyPr>
            <a:normAutofit fontScale="90000"/>
          </a:bodyPr>
          <a:lstStyle/>
          <a:p>
            <a:r>
              <a:rPr lang="nl-NL" dirty="0"/>
              <a:t>Pauze 		+-10 minuten</a:t>
            </a:r>
            <a:br>
              <a:rPr lang="nl-NL" dirty="0"/>
            </a:br>
            <a:br>
              <a:rPr lang="nl-NL" dirty="0"/>
            </a:br>
            <a:r>
              <a:rPr lang="nl-NL" sz="3100" dirty="0">
                <a:solidFill>
                  <a:schemeClr val="tx1"/>
                </a:solidFill>
              </a:rPr>
              <a:t>Op het eind van de avond kunt u uw mening geven via een online peiling.</a:t>
            </a:r>
            <a:br>
              <a:rPr lang="nl-NL" sz="3100" dirty="0">
                <a:solidFill>
                  <a:schemeClr val="tx1"/>
                </a:solidFill>
              </a:rPr>
            </a:br>
            <a:br>
              <a:rPr lang="nl-NL" sz="3100" dirty="0">
                <a:solidFill>
                  <a:schemeClr val="tx1"/>
                </a:solidFill>
              </a:rPr>
            </a:br>
            <a:r>
              <a:rPr lang="nl-NL" sz="3100" dirty="0">
                <a:solidFill>
                  <a:schemeClr val="tx1"/>
                </a:solidFill>
              </a:rPr>
              <a:t>Ga naar: </a:t>
            </a:r>
            <a:r>
              <a:rPr lang="nl-NL" sz="31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www.menti.com</a:t>
            </a:r>
            <a:br>
              <a:rPr lang="nl-NL" sz="3100" dirty="0">
                <a:solidFill>
                  <a:schemeClr val="tx1"/>
                </a:solidFill>
              </a:rPr>
            </a:br>
            <a:br>
              <a:rPr lang="nl-NL" sz="3100" dirty="0">
                <a:solidFill>
                  <a:schemeClr val="tx1"/>
                </a:solidFill>
              </a:rPr>
            </a:br>
            <a:r>
              <a:rPr lang="nl-NL" sz="3100" dirty="0">
                <a:solidFill>
                  <a:schemeClr val="tx1"/>
                </a:solidFill>
              </a:rPr>
              <a:t>Vul de code in: 1656 6497</a:t>
            </a:r>
            <a:br>
              <a:rPr lang="nl-NL" sz="3100" dirty="0">
                <a:solidFill>
                  <a:schemeClr val="tx1"/>
                </a:solidFill>
              </a:rPr>
            </a:br>
            <a:br>
              <a:rPr lang="nl-NL" sz="3100" dirty="0">
                <a:solidFill>
                  <a:schemeClr val="tx1"/>
                </a:solidFill>
              </a:rPr>
            </a:br>
            <a:r>
              <a:rPr lang="nl-NL" sz="3100" dirty="0">
                <a:solidFill>
                  <a:schemeClr val="tx1"/>
                </a:solidFill>
              </a:rPr>
              <a:t>Wacht nog even. De peiling zal pas later starten</a:t>
            </a:r>
          </a:p>
        </p:txBody>
      </p:sp>
    </p:spTree>
    <p:extLst>
      <p:ext uri="{BB962C8B-B14F-4D97-AF65-F5344CB8AC3E}">
        <p14:creationId xmlns:p14="http://schemas.microsoft.com/office/powerpoint/2010/main" val="1589558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2607734"/>
            <a:ext cx="8788399" cy="1320800"/>
          </a:xfrm>
        </p:spPr>
        <p:txBody>
          <a:bodyPr/>
          <a:lstStyle/>
          <a:p>
            <a:r>
              <a:rPr lang="nl-NL" dirty="0"/>
              <a:t>Onderzoek warmtenet Langeraar</a:t>
            </a:r>
          </a:p>
        </p:txBody>
      </p:sp>
    </p:spTree>
    <p:extLst>
      <p:ext uri="{BB962C8B-B14F-4D97-AF65-F5344CB8AC3E}">
        <p14:creationId xmlns:p14="http://schemas.microsoft.com/office/powerpoint/2010/main" val="2018519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9D417483-CAD2-EE7B-617B-3E4890069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537" y="5443011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745903F-51E0-81C9-10C8-EF02FBF54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68" y="163195"/>
            <a:ext cx="6531611" cy="489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56E18236-1D3C-AF1D-4EB4-C4435FE62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880" y="1088602"/>
            <a:ext cx="5443009" cy="30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Oval 4">
            <a:extLst>
              <a:ext uri="{FF2B5EF4-FFF2-40B4-BE49-F238E27FC236}">
                <a16:creationId xmlns:a16="http://schemas.microsoft.com/office/drawing/2014/main" id="{382CD8EC-E8B5-FF94-01C4-4509825B8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40" y="1305555"/>
            <a:ext cx="10884098" cy="1958331"/>
          </a:xfrm>
          <a:prstGeom prst="ellipse">
            <a:avLst/>
          </a:prstGeom>
          <a:solidFill>
            <a:srgbClr val="729FCF"/>
          </a:solidFill>
          <a:ln w="936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sz="2177"/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5F25114A-A69B-89E4-45BF-D981BCBF4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63" y="1524427"/>
            <a:ext cx="10231323" cy="261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125391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574"/>
              </a:spcBef>
              <a:spcAft>
                <a:spcPts val="574"/>
              </a:spcAft>
            </a:pPr>
            <a:r>
              <a:rPr lang="nl-NL" altLang="nl-NL" sz="7982" b="1">
                <a:solidFill>
                  <a:srgbClr val="FFFF3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Energiecoach</a:t>
            </a:r>
            <a:r>
              <a:rPr lang="nl-NL" altLang="nl-NL" sz="4838" b="1">
                <a:solidFill>
                  <a:srgbClr val="FFFF3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1FE02DBD-BFBC-CA2D-9F25-F284490D3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E3DD1785-33FF-0A64-BAF7-F701370A5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195" y="5443011"/>
            <a:ext cx="5876915" cy="196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6531"/>
              <a:t> Geert Martens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6322"/>
            <a:ext cx="8596668" cy="5213878"/>
          </a:xfrm>
        </p:spPr>
        <p:txBody>
          <a:bodyPr>
            <a:normAutofit/>
          </a:bodyPr>
          <a:lstStyle/>
          <a:p>
            <a:r>
              <a:rPr lang="nl-NL" dirty="0" err="1"/>
              <a:t>Kindcentrum</a:t>
            </a:r>
            <a:r>
              <a:rPr lang="nl-NL" dirty="0"/>
              <a:t> de Poel</a:t>
            </a:r>
          </a:p>
          <a:p>
            <a:pPr lvl="1"/>
            <a:r>
              <a:rPr lang="nl-NL" dirty="0"/>
              <a:t>Verplicht aardgasvrij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Bodemenergie</a:t>
            </a:r>
          </a:p>
          <a:p>
            <a:pPr lvl="1"/>
            <a:r>
              <a:rPr lang="nl-NL" dirty="0"/>
              <a:t>Koppelkans voor een basis van een warmtenet</a:t>
            </a:r>
          </a:p>
          <a:p>
            <a:pPr lvl="1"/>
            <a:endParaRPr lang="nl-NL" dirty="0"/>
          </a:p>
          <a:p>
            <a:r>
              <a:rPr lang="nl-NL" dirty="0"/>
              <a:t>Onderzoek </a:t>
            </a:r>
          </a:p>
          <a:p>
            <a:pPr lvl="1"/>
            <a:r>
              <a:rPr lang="nl-NL" dirty="0"/>
              <a:t>Informeren over uitkomsten</a:t>
            </a:r>
          </a:p>
          <a:p>
            <a:pPr lvl="1"/>
            <a:r>
              <a:rPr lang="nl-NL" dirty="0"/>
              <a:t>Benoemen kansen</a:t>
            </a:r>
          </a:p>
          <a:p>
            <a:pPr lvl="1"/>
            <a:r>
              <a:rPr lang="nl-NL" dirty="0"/>
              <a:t>Interesse peilen</a:t>
            </a:r>
          </a:p>
        </p:txBody>
      </p:sp>
      <p:pic>
        <p:nvPicPr>
          <p:cNvPr id="112642" name="Picture 2" descr="KC de Poel">
            <a:extLst>
              <a:ext uri="{FF2B5EF4-FFF2-40B4-BE49-F238E27FC236}">
                <a16:creationId xmlns:a16="http://schemas.microsoft.com/office/drawing/2014/main" id="{B9B91CF3-A628-852F-2917-1A1DC7C4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499614"/>
            <a:ext cx="6604000" cy="349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0265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2607734"/>
            <a:ext cx="8788399" cy="1320800"/>
          </a:xfrm>
        </p:spPr>
        <p:txBody>
          <a:bodyPr/>
          <a:lstStyle/>
          <a:p>
            <a:r>
              <a:rPr lang="nl-NL" dirty="0"/>
              <a:t>Wat is een warmtenet?</a:t>
            </a:r>
          </a:p>
        </p:txBody>
      </p:sp>
    </p:spTree>
    <p:extLst>
      <p:ext uri="{BB962C8B-B14F-4D97-AF65-F5344CB8AC3E}">
        <p14:creationId xmlns:p14="http://schemas.microsoft.com/office/powerpoint/2010/main" val="122958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Aanleiding: Bouw IKC de Poel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4856"/>
            <a:ext cx="8596668" cy="4883677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13666" name="Picture 2" descr="Soorten bodemenergie | Bodemenergie">
            <a:extLst>
              <a:ext uri="{FF2B5EF4-FFF2-40B4-BE49-F238E27FC236}">
                <a16:creationId xmlns:a16="http://schemas.microsoft.com/office/drawing/2014/main" id="{E8E8B43E-D976-2B6A-9A35-F3946B97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4" y="0"/>
            <a:ext cx="9907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454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Aanleiding: Bouw IKC de Poel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4856"/>
            <a:ext cx="8596668" cy="4883677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14690" name="Picture 2" descr="Soorten bodemenergie | Bodemenergie">
            <a:extLst>
              <a:ext uri="{FF2B5EF4-FFF2-40B4-BE49-F238E27FC236}">
                <a16:creationId xmlns:a16="http://schemas.microsoft.com/office/drawing/2014/main" id="{21ED0DF3-87A7-03A4-90BA-252482FFF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7" y="0"/>
            <a:ext cx="9907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0675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Toelichting systeem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8747"/>
            <a:ext cx="8596668" cy="3880773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rgbClr val="000000"/>
                </a:solidFill>
                <a:latin typeface="+mj-lt"/>
              </a:rPr>
              <a:t>Warmte-koude opslag</a:t>
            </a:r>
          </a:p>
          <a:p>
            <a:pPr lvl="1"/>
            <a:r>
              <a:rPr lang="nl-NL" dirty="0">
                <a:solidFill>
                  <a:srgbClr val="000000"/>
                </a:solidFill>
                <a:latin typeface="+mj-lt"/>
              </a:rPr>
              <a:t>Warmte van zomer gebruiken in de winter</a:t>
            </a:r>
          </a:p>
          <a:p>
            <a:pPr lvl="1"/>
            <a:r>
              <a:rPr lang="nl-NL" dirty="0">
                <a:solidFill>
                  <a:srgbClr val="000000"/>
                </a:solidFill>
                <a:latin typeface="+mj-lt"/>
              </a:rPr>
              <a:t>Energie efficiënt! </a:t>
            </a:r>
          </a:p>
          <a:p>
            <a:pPr lvl="1"/>
            <a:endParaRPr lang="nl-NL" dirty="0">
              <a:solidFill>
                <a:srgbClr val="000000"/>
              </a:solidFill>
              <a:latin typeface="+mj-lt"/>
            </a:endParaRPr>
          </a:p>
          <a:p>
            <a:r>
              <a:rPr lang="nl-NL" dirty="0">
                <a:solidFill>
                  <a:srgbClr val="000000"/>
                </a:solidFill>
                <a:latin typeface="+mj-lt"/>
              </a:rPr>
              <a:t>Opladen van de bron -&gt; regeneratie</a:t>
            </a:r>
          </a:p>
          <a:p>
            <a:pPr lvl="1"/>
            <a:r>
              <a:rPr lang="nl-NL" dirty="0">
                <a:solidFill>
                  <a:srgbClr val="000000"/>
                </a:solidFill>
                <a:latin typeface="+mj-lt"/>
              </a:rPr>
              <a:t>Warmte raakt op</a:t>
            </a:r>
          </a:p>
          <a:p>
            <a:pPr lvl="1"/>
            <a:r>
              <a:rPr lang="nl-NL" dirty="0">
                <a:solidFill>
                  <a:srgbClr val="000000"/>
                </a:solidFill>
                <a:latin typeface="+mj-lt"/>
              </a:rPr>
              <a:t>Warmte uit de </a:t>
            </a:r>
            <a:r>
              <a:rPr lang="nl-NL" dirty="0" err="1">
                <a:solidFill>
                  <a:srgbClr val="000000"/>
                </a:solidFill>
                <a:latin typeface="+mj-lt"/>
              </a:rPr>
              <a:t>Langeraarse</a:t>
            </a:r>
            <a:r>
              <a:rPr lang="nl-NL" dirty="0">
                <a:solidFill>
                  <a:srgbClr val="000000"/>
                </a:solidFill>
                <a:latin typeface="+mj-lt"/>
              </a:rPr>
              <a:t> Plassen</a:t>
            </a:r>
          </a:p>
          <a:p>
            <a:pPr lvl="1"/>
            <a:endParaRPr lang="nl-NL" dirty="0">
              <a:solidFill>
                <a:srgbClr val="000000"/>
              </a:solidFill>
              <a:latin typeface="+mj-lt"/>
            </a:endParaRPr>
          </a:p>
          <a:p>
            <a:r>
              <a:rPr lang="nl-NL" dirty="0">
                <a:solidFill>
                  <a:srgbClr val="000000"/>
                </a:solidFill>
                <a:latin typeface="+mj-lt"/>
              </a:rPr>
              <a:t>Leidingen naar woningen</a:t>
            </a:r>
          </a:p>
          <a:p>
            <a:pPr lvl="1"/>
            <a:r>
              <a:rPr lang="nl-NL" dirty="0">
                <a:solidFill>
                  <a:srgbClr val="000000"/>
                </a:solidFill>
                <a:latin typeface="+mj-lt"/>
              </a:rPr>
              <a:t>12 a 16°C</a:t>
            </a:r>
          </a:p>
          <a:p>
            <a:pPr lvl="1"/>
            <a:r>
              <a:rPr lang="nl-NL" dirty="0">
                <a:solidFill>
                  <a:srgbClr val="000000"/>
                </a:solidFill>
                <a:latin typeface="+mj-lt"/>
              </a:rPr>
              <a:t>Lage temperatuur</a:t>
            </a:r>
          </a:p>
          <a:p>
            <a:pPr lvl="1"/>
            <a:r>
              <a:rPr lang="nl-NL" dirty="0">
                <a:solidFill>
                  <a:srgbClr val="000000"/>
                </a:solidFill>
                <a:latin typeface="+mj-lt"/>
              </a:rPr>
              <a:t>Warmtepomp nodig</a:t>
            </a:r>
          </a:p>
          <a:p>
            <a:pPr lvl="1"/>
            <a:endParaRPr lang="nl-NL" dirty="0">
              <a:solidFill>
                <a:srgbClr val="000000"/>
              </a:solidFill>
              <a:latin typeface="+mj-lt"/>
            </a:endParaRPr>
          </a:p>
          <a:p>
            <a:pPr marL="457200" lvl="1" indent="0">
              <a:buNone/>
            </a:pPr>
            <a:endParaRPr lang="nl-NL" b="0" i="0" dirty="0">
              <a:solidFill>
                <a:srgbClr val="000000"/>
              </a:solidFill>
              <a:effectLst/>
              <a:latin typeface="+mj-lt"/>
            </a:endParaRPr>
          </a:p>
          <a:p>
            <a:pPr marL="457200" lvl="1" indent="0">
              <a:buNone/>
            </a:pPr>
            <a:endParaRPr lang="nl-NL" b="0" i="0" dirty="0">
              <a:solidFill>
                <a:srgbClr val="000000"/>
              </a:solidFill>
              <a:effectLst/>
              <a:latin typeface="+mj-lt"/>
            </a:endParaRPr>
          </a:p>
          <a:p>
            <a:endParaRPr lang="nl-NL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13490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ieuwe mogelijkheden Eem; Aquathermie onderwerp van onderzoek -  BaarnscheCourant.nl | Nieuws uit de regio Baarn">
            <a:extLst>
              <a:ext uri="{FF2B5EF4-FFF2-40B4-BE49-F238E27FC236}">
                <a16:creationId xmlns:a16="http://schemas.microsoft.com/office/drawing/2014/main" id="{FB857AEA-21E5-730D-62C6-6DB7FFD55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4" y="-50802"/>
            <a:ext cx="11918949" cy="701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Toelichting systeem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8747"/>
            <a:ext cx="8596668" cy="388077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nl-NL" b="0" i="0" dirty="0">
              <a:solidFill>
                <a:srgbClr val="000000"/>
              </a:solidFill>
              <a:effectLst/>
              <a:latin typeface="+mj-lt"/>
            </a:endParaRPr>
          </a:p>
          <a:p>
            <a:pPr marL="457200" lvl="1" indent="0">
              <a:buNone/>
            </a:pPr>
            <a:endParaRPr lang="nl-NL" b="0" i="0" dirty="0">
              <a:solidFill>
                <a:srgbClr val="000000"/>
              </a:solidFill>
              <a:effectLst/>
              <a:latin typeface="+mj-lt"/>
            </a:endParaRPr>
          </a:p>
          <a:p>
            <a:endParaRPr lang="nl-NL" sz="1600" dirty="0">
              <a:latin typeface="+mj-lt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E6B9EDA-D727-28D5-A37B-1A7912163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310" y="3290888"/>
            <a:ext cx="214404" cy="2459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231A0A2-53A8-220F-3A11-9FACE960A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708" y="3290888"/>
            <a:ext cx="214404" cy="24593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B29005F-4313-0F7E-2324-066CCE3A4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039" y="3306033"/>
            <a:ext cx="214404" cy="24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388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Systeemopzet warmtenet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WKO</a:t>
            </a:r>
          </a:p>
          <a:p>
            <a:pPr lvl="1"/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Seizoensopslag warmte</a:t>
            </a:r>
          </a:p>
          <a:p>
            <a:pPr lvl="1"/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WKO-bron bestaat uit set van één koude en één warmte opslag</a:t>
            </a:r>
          </a:p>
          <a:p>
            <a:pPr lvl="1"/>
            <a:r>
              <a:rPr lang="nl-NL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Debiet 90 m3/h &gt; maximaal 220 bestaande woningen</a:t>
            </a:r>
          </a:p>
          <a:p>
            <a:pPr lvl="1"/>
            <a:endParaRPr lang="nl-NL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Bodem moet in balans zijn &gt; Regeneratie</a:t>
            </a:r>
          </a:p>
          <a:p>
            <a:pPr lvl="1"/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PVT (kleinschalig)</a:t>
            </a:r>
          </a:p>
          <a:p>
            <a:pPr lvl="1"/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Droge koelers (beide)</a:t>
            </a:r>
          </a:p>
          <a:p>
            <a:pPr lvl="1"/>
            <a:r>
              <a:rPr lang="nl-NL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Aquathermie</a:t>
            </a: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 (grootschalig)</a:t>
            </a:r>
          </a:p>
          <a:p>
            <a:pPr lvl="2"/>
            <a:r>
              <a:rPr lang="nl-NL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Langeraarse</a:t>
            </a: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</a:rPr>
              <a:t> Plassen lijken geschikt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3175ACA-9BD0-5F11-8815-5588DA855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783" y="5324"/>
            <a:ext cx="6683782" cy="68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018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1" y="2768600"/>
            <a:ext cx="8596668" cy="1320800"/>
          </a:xfrm>
        </p:spPr>
        <p:txBody>
          <a:bodyPr/>
          <a:lstStyle/>
          <a:p>
            <a:r>
              <a:rPr lang="nl-NL" dirty="0"/>
              <a:t>Maar waarom? </a:t>
            </a:r>
          </a:p>
        </p:txBody>
      </p:sp>
    </p:spTree>
    <p:extLst>
      <p:ext uri="{BB962C8B-B14F-4D97-AF65-F5344CB8AC3E}">
        <p14:creationId xmlns:p14="http://schemas.microsoft.com/office/powerpoint/2010/main" val="7083461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van het gas af?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6322"/>
            <a:ext cx="8596668" cy="5213878"/>
          </a:xfrm>
        </p:spPr>
        <p:txBody>
          <a:bodyPr>
            <a:normAutofit/>
          </a:bodyPr>
          <a:lstStyle/>
          <a:p>
            <a:r>
              <a:rPr lang="nl-NL" dirty="0"/>
              <a:t>Duidelijke koers rijksoverheid</a:t>
            </a:r>
          </a:p>
          <a:p>
            <a:pPr lvl="1"/>
            <a:r>
              <a:rPr lang="nl-NL" dirty="0"/>
              <a:t>Tegen gaan klimaatverandering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Verplichtingen warmtepompen hybride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Energieprijzen flink gestegen</a:t>
            </a:r>
          </a:p>
          <a:p>
            <a:pPr lvl="1"/>
            <a:endParaRPr lang="nl-NL" dirty="0"/>
          </a:p>
          <a:p>
            <a:r>
              <a:rPr lang="nl-NL" dirty="0"/>
              <a:t>Minder afhankelijk gas Rusland</a:t>
            </a:r>
          </a:p>
          <a:p>
            <a:pPr lvl="1"/>
            <a:r>
              <a:rPr lang="nl-NL" dirty="0"/>
              <a:t>Maar ook Groningen</a:t>
            </a:r>
          </a:p>
          <a:p>
            <a:pPr lvl="1"/>
            <a:endParaRPr lang="nl-NL" dirty="0"/>
          </a:p>
          <a:p>
            <a:r>
              <a:rPr lang="nl-NL" dirty="0"/>
              <a:t>In Denemarken bodemenergie heel gewoon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80CFB954-33CB-4543-F089-D6551640AB55}"/>
              </a:ext>
            </a:extLst>
          </p:cNvPr>
          <p:cNvSpPr/>
          <p:nvPr/>
        </p:nvSpPr>
        <p:spPr>
          <a:xfrm>
            <a:off x="6883400" y="2099733"/>
            <a:ext cx="4521200" cy="26754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63% van de Deense Huizen is aangesloten op een warmtenet</a:t>
            </a:r>
          </a:p>
        </p:txBody>
      </p:sp>
    </p:spTree>
    <p:extLst>
      <p:ext uri="{BB962C8B-B14F-4D97-AF65-F5344CB8AC3E}">
        <p14:creationId xmlns:p14="http://schemas.microsoft.com/office/powerpoint/2010/main" val="31249547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een warmtenet?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6322"/>
            <a:ext cx="8596668" cy="5213878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Laagste kosten bij 2,6 miljoen aansluitingen</a:t>
            </a:r>
          </a:p>
          <a:p>
            <a:endParaRPr lang="nl-NL" dirty="0"/>
          </a:p>
          <a:p>
            <a:r>
              <a:rPr lang="nl-NL" dirty="0"/>
              <a:t>Collectief in plaats van individueel</a:t>
            </a:r>
          </a:p>
          <a:p>
            <a:endParaRPr lang="nl-NL" dirty="0"/>
          </a:p>
          <a:p>
            <a:r>
              <a:rPr lang="nl-NL" dirty="0"/>
              <a:t>Gemeenten ga aan de slag!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u="sng" dirty="0" err="1"/>
              <a:t>KostprijsPlus</a:t>
            </a:r>
            <a:r>
              <a:rPr lang="nl-NL" u="sng" dirty="0"/>
              <a:t> model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116738" name="Picture 2" descr="Samen Verbindt I Samen staan we sterk">
            <a:extLst>
              <a:ext uri="{FF2B5EF4-FFF2-40B4-BE49-F238E27FC236}">
                <a16:creationId xmlns:a16="http://schemas.microsoft.com/office/drawing/2014/main" id="{B2234D8D-5397-5D72-B4F7-88E73B816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930400"/>
            <a:ext cx="3409244" cy="255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11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16391429-D70C-AFC1-55D7-5D9A71EC3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C491FBE-52A9-EEAE-8C8E-C9172952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36B981AD-4A83-12E2-8CA9-69BA62F55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69" y="821732"/>
            <a:ext cx="9142720" cy="48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354"/>
              <a:t> De wereld gaat aan vlijt ten onder</a:t>
            </a:r>
          </a:p>
          <a:p>
            <a:pPr>
              <a:buClrTx/>
              <a:buFontTx/>
              <a:buNone/>
            </a:pPr>
            <a:r>
              <a:rPr lang="nl-NL" altLang="nl-NL" sz="4354"/>
              <a:t> </a:t>
            </a:r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endParaRPr lang="nl-NL" altLang="nl-NL" sz="4354"/>
          </a:p>
          <a:p>
            <a:pPr>
              <a:buClrTx/>
              <a:buFontTx/>
              <a:buNone/>
            </a:pPr>
            <a:r>
              <a:rPr lang="nl-NL" altLang="nl-NL" sz="4354"/>
              <a:t>      </a:t>
            </a:r>
          </a:p>
          <a:p>
            <a:pPr>
              <a:buClrTx/>
              <a:buFontTx/>
              <a:buNone/>
            </a:pPr>
            <a:r>
              <a:rPr lang="nl-NL" altLang="nl-NL" sz="4354"/>
              <a:t>            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276C4C9-6E3D-FB36-567D-946D45EEA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575" y="1524427"/>
            <a:ext cx="2613028" cy="416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982843EA-91AA-BDF4-8402-3D06DFFA8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195" y="5709881"/>
            <a:ext cx="6460575" cy="72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4354"/>
              <a:t>Max Dendermonde, 1954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8" y="2827867"/>
            <a:ext cx="8596668" cy="1320800"/>
          </a:xfrm>
        </p:spPr>
        <p:txBody>
          <a:bodyPr/>
          <a:lstStyle/>
          <a:p>
            <a:r>
              <a:rPr lang="nl-NL" dirty="0"/>
              <a:t>Maar wat gaat mij dit kosten en opleveren?</a:t>
            </a:r>
          </a:p>
        </p:txBody>
      </p:sp>
    </p:spTree>
    <p:extLst>
      <p:ext uri="{BB962C8B-B14F-4D97-AF65-F5344CB8AC3E}">
        <p14:creationId xmlns:p14="http://schemas.microsoft.com/office/powerpoint/2010/main" val="4563919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>
            <a:normAutofit/>
          </a:bodyPr>
          <a:lstStyle/>
          <a:p>
            <a:r>
              <a:rPr lang="nl-NL" dirty="0"/>
              <a:t>Wat gaat het mij kosten?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9589"/>
            <a:ext cx="8596668" cy="2297111"/>
          </a:xfrm>
        </p:spPr>
        <p:txBody>
          <a:bodyPr>
            <a:normAutofit/>
          </a:bodyPr>
          <a:lstStyle/>
          <a:p>
            <a:r>
              <a:rPr lang="nl-NL" dirty="0"/>
              <a:t>Eigen investering nodig</a:t>
            </a:r>
          </a:p>
          <a:p>
            <a:pPr lvl="1"/>
            <a:r>
              <a:rPr lang="nl-NL" dirty="0"/>
              <a:t>Warmtepomp</a:t>
            </a:r>
          </a:p>
          <a:p>
            <a:pPr lvl="1"/>
            <a:r>
              <a:rPr lang="nl-NL" dirty="0"/>
              <a:t>Mogelijk ook isolatie nodig</a:t>
            </a:r>
          </a:p>
          <a:p>
            <a:pPr lvl="1"/>
            <a:r>
              <a:rPr lang="nl-NL" dirty="0"/>
              <a:t>Aansluitkosten</a:t>
            </a:r>
          </a:p>
          <a:p>
            <a:pPr lvl="1"/>
            <a:endParaRPr lang="nl-NL" dirty="0"/>
          </a:p>
          <a:p>
            <a:r>
              <a:rPr lang="nl-NL" dirty="0"/>
              <a:t>Hybride warmtepomp verplicht 2026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39CAEF-D9F2-AEC2-AE54-D53ED82C42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43399"/>
            <a:ext cx="12192000" cy="252500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B99D93C-633F-DBC1-5B95-5F6AD580DAB1}"/>
              </a:ext>
            </a:extLst>
          </p:cNvPr>
          <p:cNvSpPr/>
          <p:nvPr/>
        </p:nvSpPr>
        <p:spPr>
          <a:xfrm>
            <a:off x="6899040" y="4358840"/>
            <a:ext cx="1009885" cy="34650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/>
              <a:t>Lucht-water warmtepomp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8FE01B4-17C2-F86A-7A81-D3BA1979FDE4}"/>
              </a:ext>
            </a:extLst>
          </p:cNvPr>
          <p:cNvSpPr/>
          <p:nvPr/>
        </p:nvSpPr>
        <p:spPr>
          <a:xfrm>
            <a:off x="9320817" y="4343399"/>
            <a:ext cx="977589" cy="34650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/>
              <a:t>Gasketel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F235DD3-0A3F-A69B-8651-9C349FFE9B52}"/>
              </a:ext>
            </a:extLst>
          </p:cNvPr>
          <p:cNvSpPr/>
          <p:nvPr/>
        </p:nvSpPr>
        <p:spPr>
          <a:xfrm>
            <a:off x="10925649" y="4358840"/>
            <a:ext cx="1178033" cy="3619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Warmtenet</a:t>
            </a:r>
          </a:p>
        </p:txBody>
      </p:sp>
    </p:spTree>
    <p:extLst>
      <p:ext uri="{BB962C8B-B14F-4D97-AF65-F5344CB8AC3E}">
        <p14:creationId xmlns:p14="http://schemas.microsoft.com/office/powerpoint/2010/main" val="13836008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64" y="1012984"/>
            <a:ext cx="5484981" cy="1755616"/>
          </a:xfrm>
        </p:spPr>
        <p:txBody>
          <a:bodyPr>
            <a:normAutofit/>
          </a:bodyPr>
          <a:lstStyle/>
          <a:p>
            <a:r>
              <a:rPr lang="nl-NL" dirty="0" err="1"/>
              <a:t>Ongeïsoleerde</a:t>
            </a:r>
            <a:r>
              <a:rPr lang="nl-NL" dirty="0"/>
              <a:t> kleine rijwoning</a:t>
            </a:r>
          </a:p>
          <a:p>
            <a:r>
              <a:rPr lang="nl-NL" dirty="0"/>
              <a:t>Gemiddeld verbruik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E7D529-35C7-AEEA-2012-1D1DFF19C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198" y="217118"/>
            <a:ext cx="8536459" cy="914400"/>
          </a:xfrm>
        </p:spPr>
        <p:txBody>
          <a:bodyPr>
            <a:normAutofit/>
          </a:bodyPr>
          <a:lstStyle/>
          <a:p>
            <a:r>
              <a:rPr lang="nl-NL" dirty="0"/>
              <a:t>Wat gaat het mij opleveren?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823B38B-F348-0828-C8DE-602011FCE384}"/>
              </a:ext>
            </a:extLst>
          </p:cNvPr>
          <p:cNvGrpSpPr/>
          <p:nvPr/>
        </p:nvGrpSpPr>
        <p:grpSpPr>
          <a:xfrm>
            <a:off x="658064" y="1996048"/>
            <a:ext cx="10678802" cy="4861952"/>
            <a:chOff x="756598" y="516467"/>
            <a:chExt cx="10678802" cy="4861952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2F9D102B-6AA1-49A4-2CCA-88540DEAC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598" y="516467"/>
              <a:ext cx="10678802" cy="4861952"/>
            </a:xfrm>
            <a:prstGeom prst="rect">
              <a:avLst/>
            </a:prstGeom>
          </p:spPr>
        </p:pic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D686691-3151-D0E2-E7F8-3B66DF2B30B8}"/>
                </a:ext>
              </a:extLst>
            </p:cNvPr>
            <p:cNvSpPr/>
            <p:nvPr/>
          </p:nvSpPr>
          <p:spPr>
            <a:xfrm>
              <a:off x="6695840" y="516467"/>
              <a:ext cx="1009885" cy="34650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dirty="0"/>
                <a:t>Lucht-water warmtepomp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CCF8039-9AD9-7BD2-F0B0-C297201AB2AB}"/>
                </a:ext>
              </a:extLst>
            </p:cNvPr>
            <p:cNvSpPr/>
            <p:nvPr/>
          </p:nvSpPr>
          <p:spPr>
            <a:xfrm>
              <a:off x="8825517" y="516467"/>
              <a:ext cx="977589" cy="34650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/>
                <a:t>Gasketel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8E19B96-0E0C-12CD-930A-FB6A119C9B1E}"/>
                </a:ext>
              </a:extLst>
            </p:cNvPr>
            <p:cNvSpPr/>
            <p:nvPr/>
          </p:nvSpPr>
          <p:spPr>
            <a:xfrm>
              <a:off x="10257367" y="516467"/>
              <a:ext cx="1178033" cy="3619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400" dirty="0"/>
                <a:t>Warmtenet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20420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045E2EC4-8119-D7A8-0155-D6EC25ABD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71" y="1243012"/>
            <a:ext cx="10364229" cy="56438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03" y="1728950"/>
            <a:ext cx="3404935" cy="4672009"/>
          </a:xfrm>
        </p:spPr>
        <p:txBody>
          <a:bodyPr>
            <a:normAutofit/>
          </a:bodyPr>
          <a:lstStyle/>
          <a:p>
            <a:r>
              <a:rPr lang="nl-NL" dirty="0"/>
              <a:t>Gasprijs 1,14/m3</a:t>
            </a:r>
          </a:p>
          <a:p>
            <a:r>
              <a:rPr lang="nl-NL" dirty="0"/>
              <a:t>Elektra 0,33/kWh</a:t>
            </a:r>
          </a:p>
          <a:p>
            <a:endParaRPr lang="nl-NL" dirty="0"/>
          </a:p>
          <a:p>
            <a:r>
              <a:rPr lang="nl-NL" dirty="0"/>
              <a:t>Energiebelasting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Bij een prijs van 1,75</a:t>
            </a:r>
          </a:p>
          <a:p>
            <a:pPr lvl="1"/>
            <a:r>
              <a:rPr lang="nl-NL" dirty="0"/>
              <a:t>Gasketel </a:t>
            </a:r>
            <a:r>
              <a:rPr lang="nl-NL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€ </a:t>
            </a:r>
            <a:r>
              <a:rPr lang="nl-NL" dirty="0"/>
              <a:t>1000 </a:t>
            </a:r>
          </a:p>
          <a:p>
            <a:endParaRPr lang="nl-NL" dirty="0"/>
          </a:p>
          <a:p>
            <a:r>
              <a:rPr lang="nl-NL" dirty="0"/>
              <a:t>Vastrecht warmte</a:t>
            </a:r>
          </a:p>
          <a:p>
            <a:pPr lvl="1"/>
            <a:r>
              <a:rPr lang="nl-NL" dirty="0"/>
              <a:t>Maximale tarieven</a:t>
            </a:r>
          </a:p>
          <a:p>
            <a:pPr lvl="1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E7D529-35C7-AEEA-2012-1D1DFF19C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04" y="235232"/>
            <a:ext cx="3107266" cy="914400"/>
          </a:xfrm>
        </p:spPr>
        <p:txBody>
          <a:bodyPr/>
          <a:lstStyle/>
          <a:p>
            <a:r>
              <a:rPr lang="nl-NL" dirty="0"/>
              <a:t>Kostenopzet</a:t>
            </a:r>
          </a:p>
        </p:txBody>
      </p:sp>
    </p:spTree>
    <p:extLst>
      <p:ext uri="{BB962C8B-B14F-4D97-AF65-F5344CB8AC3E}">
        <p14:creationId xmlns:p14="http://schemas.microsoft.com/office/powerpoint/2010/main" val="11416711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/>
          <a:lstStyle/>
          <a:p>
            <a:r>
              <a:rPr lang="nl-NL" dirty="0"/>
              <a:t>Financiering woningeigenaren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9589"/>
            <a:ext cx="8596668" cy="3880773"/>
          </a:xfrm>
        </p:spPr>
        <p:txBody>
          <a:bodyPr>
            <a:normAutofit/>
          </a:bodyPr>
          <a:lstStyle/>
          <a:p>
            <a:r>
              <a:rPr lang="nl-NL" dirty="0"/>
              <a:t>Voordelen</a:t>
            </a:r>
          </a:p>
          <a:p>
            <a:pPr lvl="1"/>
            <a:r>
              <a:rPr lang="nl-NL" dirty="0"/>
              <a:t>Minder afhankelijk van energieprijzen</a:t>
            </a:r>
          </a:p>
          <a:p>
            <a:pPr lvl="1"/>
            <a:r>
              <a:rPr lang="nl-NL" dirty="0"/>
              <a:t>Naar verwachting lagere jaarlasten</a:t>
            </a:r>
          </a:p>
          <a:p>
            <a:pPr lvl="1"/>
            <a:r>
              <a:rPr lang="nl-NL" dirty="0"/>
              <a:t>Mogelijkheid: betaalbare en duurzame koeling</a:t>
            </a:r>
          </a:p>
          <a:p>
            <a:pPr lvl="1"/>
            <a:r>
              <a:rPr lang="nl-NL" dirty="0"/>
              <a:t>Mogelijk stijging woningwaarde</a:t>
            </a:r>
          </a:p>
          <a:p>
            <a:pPr lvl="1"/>
            <a:endParaRPr lang="nl-NL" dirty="0"/>
          </a:p>
          <a:p>
            <a:r>
              <a:rPr lang="nl-NL" dirty="0"/>
              <a:t>Uitgangspunt jaarlasten vergelijkbaar of goedkoper</a:t>
            </a:r>
          </a:p>
          <a:p>
            <a:endParaRPr lang="nl-NL" dirty="0"/>
          </a:p>
          <a:p>
            <a:r>
              <a:rPr lang="nl-NL" dirty="0"/>
              <a:t>De gemiddelde woning -&gt; verschillende woningtypes en gebruik</a:t>
            </a:r>
          </a:p>
          <a:p>
            <a:pPr lvl="1"/>
            <a:r>
              <a:rPr lang="nl-NL" dirty="0"/>
              <a:t>Kijk naar uw eigen energierekening</a:t>
            </a:r>
          </a:p>
          <a:p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76052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4400"/>
          </a:xfrm>
        </p:spPr>
        <p:txBody>
          <a:bodyPr>
            <a:normAutofit fontScale="90000"/>
          </a:bodyPr>
          <a:lstStyle/>
          <a:p>
            <a:r>
              <a:rPr lang="nl-NL" dirty="0"/>
              <a:t>Wat gaat het mij opleveren? (huurwoning)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9589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nl-NL" dirty="0"/>
              <a:t>Investeringen</a:t>
            </a:r>
          </a:p>
          <a:p>
            <a:pPr lvl="1"/>
            <a:r>
              <a:rPr lang="nl-NL" dirty="0"/>
              <a:t>Geen eigen investering</a:t>
            </a:r>
          </a:p>
          <a:p>
            <a:pPr lvl="1"/>
            <a:r>
              <a:rPr lang="nl-NL" dirty="0"/>
              <a:t>Mogelijk: huurverhoging</a:t>
            </a:r>
          </a:p>
          <a:p>
            <a:pPr lvl="1"/>
            <a:r>
              <a:rPr lang="nl-NL" dirty="0"/>
              <a:t>Werkzaamheden aansluiting, warmtepomp, isolatie</a:t>
            </a:r>
          </a:p>
          <a:p>
            <a:pPr lvl="1"/>
            <a:endParaRPr lang="nl-NL" dirty="0"/>
          </a:p>
          <a:p>
            <a:r>
              <a:rPr lang="nl-NL" dirty="0"/>
              <a:t>Verwachte opbrengst</a:t>
            </a:r>
          </a:p>
          <a:p>
            <a:pPr lvl="1"/>
            <a:r>
              <a:rPr lang="nl-NL" dirty="0"/>
              <a:t>Lagere energierekening</a:t>
            </a:r>
          </a:p>
          <a:p>
            <a:pPr lvl="1"/>
            <a:r>
              <a:rPr lang="nl-NL" dirty="0"/>
              <a:t>Ander type verwarming</a:t>
            </a:r>
          </a:p>
          <a:p>
            <a:pPr lvl="1"/>
            <a:r>
              <a:rPr lang="nl-NL" dirty="0"/>
              <a:t>Mogelijk: koeling in de zomer</a:t>
            </a:r>
          </a:p>
          <a:p>
            <a:pPr lvl="1"/>
            <a:r>
              <a:rPr lang="nl-NL" dirty="0"/>
              <a:t>Aardgasvrij/CO₂ reductie</a:t>
            </a:r>
          </a:p>
          <a:p>
            <a:pPr lvl="1"/>
            <a:r>
              <a:rPr lang="nl-NL" dirty="0"/>
              <a:t>Zekerheid energieprijzen</a:t>
            </a:r>
          </a:p>
          <a:p>
            <a:pPr lvl="1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3989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1" y="2768600"/>
            <a:ext cx="8596668" cy="1320800"/>
          </a:xfrm>
        </p:spPr>
        <p:txBody>
          <a:bodyPr/>
          <a:lstStyle/>
          <a:p>
            <a:r>
              <a:rPr lang="nl-NL" dirty="0"/>
              <a:t>Wie doen er mee?</a:t>
            </a:r>
          </a:p>
        </p:txBody>
      </p:sp>
    </p:spTree>
    <p:extLst>
      <p:ext uri="{BB962C8B-B14F-4D97-AF65-F5344CB8AC3E}">
        <p14:creationId xmlns:p14="http://schemas.microsoft.com/office/powerpoint/2010/main" val="14118069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Potentiële afnemers projectgebied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8209035-E8F7-3C84-C0EE-491333FB7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96532"/>
            <a:ext cx="8596668" cy="3880773"/>
          </a:xfrm>
        </p:spPr>
        <p:txBody>
          <a:bodyPr>
            <a:normAutofit/>
          </a:bodyPr>
          <a:lstStyle/>
          <a:p>
            <a:r>
              <a:rPr lang="nl-NL" dirty="0"/>
              <a:t>Volloop risico (&gt;70% deelname)</a:t>
            </a:r>
          </a:p>
          <a:p>
            <a:endParaRPr lang="nl-NL" sz="1600" dirty="0"/>
          </a:p>
          <a:p>
            <a:r>
              <a:rPr lang="nl-NL" dirty="0"/>
              <a:t>Woondiensten </a:t>
            </a:r>
            <a:r>
              <a:rPr lang="nl-NL" dirty="0" err="1"/>
              <a:t>Aarwoude</a:t>
            </a:r>
            <a:r>
              <a:rPr lang="nl-NL" dirty="0"/>
              <a:t> - </a:t>
            </a:r>
            <a:r>
              <a:rPr lang="nl-NL" u="sng" dirty="0"/>
              <a:t>belangrijkste stakeholder!</a:t>
            </a:r>
            <a:endParaRPr lang="nl-NL" dirty="0"/>
          </a:p>
          <a:p>
            <a:pPr lvl="1"/>
            <a:r>
              <a:rPr lang="nl-NL" dirty="0"/>
              <a:t>Hoge duurzaamheidsambities</a:t>
            </a:r>
          </a:p>
          <a:p>
            <a:pPr lvl="1"/>
            <a:r>
              <a:rPr lang="nl-NL" dirty="0"/>
              <a:t>164 woningen</a:t>
            </a:r>
          </a:p>
          <a:p>
            <a:pPr lvl="1"/>
            <a:r>
              <a:rPr lang="nl-NL" dirty="0"/>
              <a:t>Woningcorporaties startmotor warmtetransitie</a:t>
            </a:r>
          </a:p>
          <a:p>
            <a:pPr lvl="1"/>
            <a:endParaRPr lang="nl-NL" dirty="0"/>
          </a:p>
          <a:p>
            <a:r>
              <a:rPr lang="nl-NL" dirty="0"/>
              <a:t>Zorginstelling </a:t>
            </a:r>
            <a:r>
              <a:rPr lang="nl-NL" dirty="0" err="1"/>
              <a:t>Aarhoeve</a:t>
            </a:r>
            <a:r>
              <a:rPr lang="nl-NL" dirty="0"/>
              <a:t> 			74</a:t>
            </a:r>
          </a:p>
          <a:p>
            <a:r>
              <a:rPr lang="nl-NL" dirty="0"/>
              <a:t>Meerdere VvE’s 					95</a:t>
            </a:r>
          </a:p>
          <a:p>
            <a:r>
              <a:rPr lang="nl-NL" dirty="0"/>
              <a:t>Woningeigenaren 					+- 171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39994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Achtergrond en nationaal beleid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80D2298-0E09-272D-22F1-BE59AF0243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0974" y="1"/>
            <a:ext cx="12781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423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Tijdsplanning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EB06F4-7EFE-DDE5-C81E-1E8F66971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28 september 2023 beslissing warmtevoorziening IKC de Poel</a:t>
            </a:r>
          </a:p>
          <a:p>
            <a:pPr lvl="1"/>
            <a:r>
              <a:rPr lang="nl-NL" dirty="0"/>
              <a:t>Basis warmtenet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Bij positief besluit </a:t>
            </a:r>
          </a:p>
          <a:p>
            <a:pPr lvl="1"/>
            <a:r>
              <a:rPr lang="nl-NL" dirty="0"/>
              <a:t>Warmtenet verder uitwerken</a:t>
            </a:r>
          </a:p>
          <a:p>
            <a:pPr lvl="1"/>
            <a:r>
              <a:rPr lang="nl-NL" dirty="0"/>
              <a:t>Begin 2024 voorstel warmtenet bij gemeenteraad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Vanavond: </a:t>
            </a:r>
          </a:p>
          <a:p>
            <a:pPr lvl="1"/>
            <a:r>
              <a:rPr lang="nl-NL" u="sng" dirty="0"/>
              <a:t>Hoe denkt u over een mogelijk warmtenet? </a:t>
            </a:r>
          </a:p>
        </p:txBody>
      </p:sp>
    </p:spTree>
    <p:extLst>
      <p:ext uri="{BB962C8B-B14F-4D97-AF65-F5344CB8AC3E}">
        <p14:creationId xmlns:p14="http://schemas.microsoft.com/office/powerpoint/2010/main" val="1756373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A61CDDCC-2CDD-30CC-A366-C4A7B49CE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AAD7A19-68CE-42F2-B9F9-6D2643FE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6FB2DF93-BC76-FE5A-DFC0-3F3DF7F6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377" y="46079"/>
            <a:ext cx="9215677" cy="628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1" y="2624667"/>
            <a:ext cx="8788399" cy="1320800"/>
          </a:xfrm>
        </p:spPr>
        <p:txBody>
          <a:bodyPr/>
          <a:lstStyle/>
          <a:p>
            <a:r>
              <a:rPr lang="nl-NL" dirty="0"/>
              <a:t>Vragen? </a:t>
            </a:r>
          </a:p>
        </p:txBody>
      </p:sp>
    </p:spTree>
    <p:extLst>
      <p:ext uri="{BB962C8B-B14F-4D97-AF65-F5344CB8AC3E}">
        <p14:creationId xmlns:p14="http://schemas.microsoft.com/office/powerpoint/2010/main" val="40004798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8" y="270933"/>
            <a:ext cx="8788399" cy="1320800"/>
          </a:xfrm>
        </p:spPr>
        <p:txBody>
          <a:bodyPr/>
          <a:lstStyle/>
          <a:p>
            <a:r>
              <a:rPr lang="nl-NL" dirty="0" err="1"/>
              <a:t>Mentimeter</a:t>
            </a:r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AC606CA-B1CF-3420-DB51-E2206E5FC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67" y="1771123"/>
            <a:ext cx="8596668" cy="3880773"/>
          </a:xfrm>
        </p:spPr>
        <p:txBody>
          <a:bodyPr>
            <a:normAutofit/>
          </a:bodyPr>
          <a:lstStyle/>
          <a:p>
            <a:endParaRPr lang="nl-NL" dirty="0"/>
          </a:p>
          <a:p>
            <a:r>
              <a:rPr lang="nl-NL" dirty="0"/>
              <a:t>Pak uw telefoon</a:t>
            </a:r>
          </a:p>
          <a:p>
            <a:endParaRPr lang="nl-NL" dirty="0"/>
          </a:p>
          <a:p>
            <a:r>
              <a:rPr lang="nl-NL" dirty="0"/>
              <a:t>Gaat u naar </a:t>
            </a:r>
            <a:r>
              <a:rPr lang="nl-NL" dirty="0">
                <a:hlinkClick r:id="rId2"/>
              </a:rPr>
              <a:t>www.menti.nl</a:t>
            </a:r>
            <a:endParaRPr lang="nl-NL" dirty="0"/>
          </a:p>
          <a:p>
            <a:endParaRPr lang="nl-NL" dirty="0"/>
          </a:p>
          <a:p>
            <a:r>
              <a:rPr lang="nl-NL" dirty="0"/>
              <a:t>Toets daar deze code in: 1656 6497</a:t>
            </a:r>
          </a:p>
          <a:p>
            <a:endParaRPr lang="nl-NL" dirty="0"/>
          </a:p>
          <a:p>
            <a:r>
              <a:rPr lang="nl-NL" dirty="0"/>
              <a:t>Wacht tot de peiling start</a:t>
            </a:r>
          </a:p>
        </p:txBody>
      </p:sp>
    </p:spTree>
    <p:extLst>
      <p:ext uri="{BB962C8B-B14F-4D97-AF65-F5344CB8AC3E}">
        <p14:creationId xmlns:p14="http://schemas.microsoft.com/office/powerpoint/2010/main" val="36256082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9BB8DB-F388-6C94-895E-721AA70C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935" y="2641600"/>
            <a:ext cx="8788399" cy="1320800"/>
          </a:xfrm>
        </p:spPr>
        <p:txBody>
          <a:bodyPr/>
          <a:lstStyle/>
          <a:p>
            <a:r>
              <a:rPr lang="nl-NL" dirty="0"/>
              <a:t>Bedankt voor uw komst</a:t>
            </a:r>
          </a:p>
        </p:txBody>
      </p:sp>
    </p:spTree>
    <p:extLst>
      <p:ext uri="{BB962C8B-B14F-4D97-AF65-F5344CB8AC3E}">
        <p14:creationId xmlns:p14="http://schemas.microsoft.com/office/powerpoint/2010/main" val="3263333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E54364EE-E2F3-4560-1B8A-77356126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4E9A426-DF4F-9970-AB28-14566C6BC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F797A3E5-8E1E-3FC4-6BA1-EB0CA614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70" y="34559"/>
            <a:ext cx="4214252" cy="235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F65BABA-75D5-5985-20F9-F246A2B98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937" y="2177204"/>
            <a:ext cx="3500037" cy="195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51E954B4-D1FE-FCBF-07C3-206F0850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614" y="105597"/>
            <a:ext cx="4052978" cy="239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2C9A0AB9-5103-B6D1-DE6C-28B8F2870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68" y="2828062"/>
            <a:ext cx="4135535" cy="254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47F11BD0-16F2-D5EB-E9B9-F714C06F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333" y="2780063"/>
            <a:ext cx="3920503" cy="261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6" name="Text Box 8">
            <a:extLst>
              <a:ext uri="{FF2B5EF4-FFF2-40B4-BE49-F238E27FC236}">
                <a16:creationId xmlns:a16="http://schemas.microsoft.com/office/drawing/2014/main" id="{8595FAFD-3FF7-2EA8-047F-72E15E5E9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527" y="435825"/>
            <a:ext cx="2394157" cy="183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442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488"/>
              </a:spcBef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nl-NL" altLang="nl-NL" sz="3870"/>
              <a:t>Klimaat</a:t>
            </a:r>
          </a:p>
          <a:p>
            <a:pPr>
              <a:buClrTx/>
              <a:buFontTx/>
              <a:buNone/>
            </a:pPr>
            <a:r>
              <a:rPr lang="nl-NL" altLang="nl-NL" sz="3870"/>
              <a:t>probleem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D5366425-4EEB-29BB-0FA2-889EF302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6495" y="5393092"/>
            <a:ext cx="1923773" cy="137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E7F260B1-EEEF-218F-FA5A-89C2C45CB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" y="5560125"/>
            <a:ext cx="2280880" cy="12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E710A30F-3777-9D0D-455F-1F436E633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" y="-497263"/>
            <a:ext cx="12191573" cy="811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6822</TotalTime>
  <Words>1350</Words>
  <Application>Microsoft Macintosh PowerPoint</Application>
  <PresentationFormat>Breedbeeld</PresentationFormat>
  <Paragraphs>444</Paragraphs>
  <Slides>72</Slides>
  <Notes>35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72</vt:i4>
      </vt:variant>
    </vt:vector>
  </HeadingPairs>
  <TitlesOfParts>
    <vt:vector size="81" baseType="lpstr">
      <vt:lpstr>Arial</vt:lpstr>
      <vt:lpstr>Arial</vt:lpstr>
      <vt:lpstr>Calibri</vt:lpstr>
      <vt:lpstr>Google Sans</vt:lpstr>
      <vt:lpstr>Proxima Nova</vt:lpstr>
      <vt:lpstr>Times New Roman</vt:lpstr>
      <vt:lpstr>Trebuchet MS</vt:lpstr>
      <vt:lpstr>Wingdings 3</vt:lpstr>
      <vt:lpstr>Facet</vt:lpstr>
      <vt:lpstr>Langeraar en Papenveer</vt:lpstr>
      <vt:lpstr>Programma informatieavond</vt:lpstr>
      <vt:lpstr>Geert Martens - Energiecoach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Bertus Mertens – Gemeente Nieuwkoop</vt:lpstr>
      <vt:lpstr>Beschikbare subsidies – Woning eigenaren</vt:lpstr>
      <vt:lpstr>Beschikbare subsidies – Woning eigenaren</vt:lpstr>
      <vt:lpstr>Beschikbare subsidies – Woning eigenaren</vt:lpstr>
      <vt:lpstr>Gemeentelijk EnergieBespaarFonds</vt:lpstr>
      <vt:lpstr>Vereniging van Eigenaars</vt:lpstr>
      <vt:lpstr>Wat kan ik als huurder doen?</vt:lpstr>
      <vt:lpstr>Hoe kan ik dit betalen?</vt:lpstr>
      <vt:lpstr>Dit is het moment!</vt:lpstr>
      <vt:lpstr>Pauze   +-10 minuten  Op het eind van de avond kunt u uw mening geven via een online peiling.  Ga naar: www.menti.com  Vul de code in: 1656 6497  Wacht nog even. De peiling zal pas later starten</vt:lpstr>
      <vt:lpstr>Onderzoek warmtenet Langeraar</vt:lpstr>
      <vt:lpstr>Introductie</vt:lpstr>
      <vt:lpstr>Wat is een warmtenet?</vt:lpstr>
      <vt:lpstr>Aanleiding: Bouw IKC de Poel</vt:lpstr>
      <vt:lpstr>Aanleiding: Bouw IKC de Poel</vt:lpstr>
      <vt:lpstr>Toelichting systeem</vt:lpstr>
      <vt:lpstr>Toelichting systeem</vt:lpstr>
      <vt:lpstr>Systeemopzet warmtenet</vt:lpstr>
      <vt:lpstr>Maar waarom? </vt:lpstr>
      <vt:lpstr>Waarom van het gas af? </vt:lpstr>
      <vt:lpstr>Waarom een warmtenet?</vt:lpstr>
      <vt:lpstr>Maar wat gaat mij dit kosten en opleveren?</vt:lpstr>
      <vt:lpstr>Wat gaat het mij kosten? </vt:lpstr>
      <vt:lpstr>Wat gaat het mij opleveren?</vt:lpstr>
      <vt:lpstr>Kostenopzet</vt:lpstr>
      <vt:lpstr>Financiering woningeigenaren</vt:lpstr>
      <vt:lpstr>Wat gaat het mij opleveren? (huurwoning)</vt:lpstr>
      <vt:lpstr>Wie doen er mee?</vt:lpstr>
      <vt:lpstr>Potentiële afnemers projectgebied</vt:lpstr>
      <vt:lpstr>Achtergrond en nationaal beleid</vt:lpstr>
      <vt:lpstr>Tijdsplanning</vt:lpstr>
      <vt:lpstr>Vragen? </vt:lpstr>
      <vt:lpstr>Mentimeter</vt:lpstr>
      <vt:lpstr>Bedankt voor uw komst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Collectieve wko Langeraar</dc:title>
  <dc:creator>Bertus Mertens</dc:creator>
  <cp:lastModifiedBy>Bart Van Poppel</cp:lastModifiedBy>
  <cp:revision>8</cp:revision>
  <dcterms:created xsi:type="dcterms:W3CDTF">2023-08-22T07:20:26Z</dcterms:created>
  <dcterms:modified xsi:type="dcterms:W3CDTF">2023-09-20T19:38:08Z</dcterms:modified>
</cp:coreProperties>
</file>